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75" r:id="rId2"/>
    <p:sldId id="260" r:id="rId3"/>
    <p:sldId id="264" r:id="rId4"/>
    <p:sldId id="280" r:id="rId5"/>
    <p:sldId id="265" r:id="rId6"/>
    <p:sldId id="281" r:id="rId7"/>
    <p:sldId id="267" r:id="rId8"/>
    <p:sldId id="268" r:id="rId9"/>
    <p:sldId id="269" r:id="rId10"/>
    <p:sldId id="282" r:id="rId11"/>
    <p:sldId id="283" r:id="rId12"/>
    <p:sldId id="271" r:id="rId13"/>
    <p:sldId id="272" r:id="rId14"/>
    <p:sldId id="27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392" userDrawn="1">
          <p15:clr>
            <a:srgbClr val="A4A3A4"/>
          </p15:clr>
        </p15:guide>
        <p15:guide id="4" pos="288" userDrawn="1">
          <p15:clr>
            <a:srgbClr val="A4A3A4"/>
          </p15:clr>
        </p15:guide>
        <p15:guide id="5" orient="horz" pos="432" userDrawn="1">
          <p15:clr>
            <a:srgbClr val="A4A3A4"/>
          </p15:clr>
        </p15:guide>
        <p15:guide id="6" orient="horz" pos="40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CE2"/>
    <a:srgbClr val="91EBC2"/>
    <a:srgbClr val="3B6BB5"/>
    <a:srgbClr val="90CCE9"/>
    <a:srgbClr val="8AB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53" autoAdjust="0"/>
    <p:restoredTop sz="94660"/>
  </p:normalViewPr>
  <p:slideViewPr>
    <p:cSldViewPr snapToGrid="0" showGuides="1">
      <p:cViewPr varScale="1">
        <p:scale>
          <a:sx n="92" d="100"/>
          <a:sy n="92" d="100"/>
        </p:scale>
        <p:origin x="72" y="168"/>
      </p:cViewPr>
      <p:guideLst>
        <p:guide orient="horz" pos="2160"/>
        <p:guide pos="3840"/>
        <p:guide pos="7392"/>
        <p:guide pos="288"/>
        <p:guide orient="horz" pos="432"/>
        <p:guide orient="horz" pos="4080"/>
      </p:guideLst>
    </p:cSldViewPr>
  </p:slideViewPr>
  <p:notesTextViewPr>
    <p:cViewPr>
      <p:scale>
        <a:sx n="1" d="1"/>
        <a:sy n="1" d="1"/>
      </p:scale>
      <p:origin x="0" y="0"/>
    </p:cViewPr>
  </p:notesTextViewPr>
  <p:sorterViewPr>
    <p:cViewPr>
      <p:scale>
        <a:sx n="100" d="100"/>
        <a:sy n="100" d="100"/>
      </p:scale>
      <p:origin x="0" y="-83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en Franklin" userId="50cbc77f97e89323" providerId="LiveId" clId="{CB3D7058-3C2C-4222-8D66-2530123F095C}"/>
    <pc:docChg chg="modSld">
      <pc:chgData name="Stephen Franklin" userId="50cbc77f97e89323" providerId="LiveId" clId="{CB3D7058-3C2C-4222-8D66-2530123F095C}" dt="2026-06-26T14:27:38.951" v="5" actId="14100"/>
      <pc:docMkLst>
        <pc:docMk/>
      </pc:docMkLst>
      <pc:sldChg chg="modSp mod">
        <pc:chgData name="Stephen Franklin" userId="50cbc77f97e89323" providerId="LiveId" clId="{CB3D7058-3C2C-4222-8D66-2530123F095C}" dt="2026-06-26T14:27:38.951" v="5" actId="14100"/>
        <pc:sldMkLst>
          <pc:docMk/>
          <pc:sldMk cId="3357447983" sldId="269"/>
        </pc:sldMkLst>
        <pc:picChg chg="mod">
          <ac:chgData name="Stephen Franklin" userId="50cbc77f97e89323" providerId="LiveId" clId="{CB3D7058-3C2C-4222-8D66-2530123F095C}" dt="2026-06-26T14:25:55.424" v="3" actId="14100"/>
          <ac:picMkLst>
            <pc:docMk/>
            <pc:sldMk cId="3357447983" sldId="269"/>
            <ac:picMk id="6" creationId="{A9CBD984-57E9-1D89-CC26-B79C3FC8A1DA}"/>
          </ac:picMkLst>
        </pc:picChg>
        <pc:picChg chg="mod">
          <ac:chgData name="Stephen Franklin" userId="50cbc77f97e89323" providerId="LiveId" clId="{CB3D7058-3C2C-4222-8D66-2530123F095C}" dt="2026-06-26T14:27:18.093" v="4" actId="14100"/>
          <ac:picMkLst>
            <pc:docMk/>
            <pc:sldMk cId="3357447983" sldId="269"/>
            <ac:picMk id="7" creationId="{0A714E56-280F-1149-8801-54B7519C94B1}"/>
          </ac:picMkLst>
        </pc:picChg>
        <pc:picChg chg="mod">
          <ac:chgData name="Stephen Franklin" userId="50cbc77f97e89323" providerId="LiveId" clId="{CB3D7058-3C2C-4222-8D66-2530123F095C}" dt="2026-06-26T14:27:38.951" v="5" actId="14100"/>
          <ac:picMkLst>
            <pc:docMk/>
            <pc:sldMk cId="3357447983" sldId="269"/>
            <ac:picMk id="8" creationId="{26B17581-13C3-C394-063A-C5D6B8DAE0F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E537D0-DAB9-46BC-BED3-685BAC4A9534}"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BA26C4-6F1F-4A6D-9387-82031B42644F}" type="slidenum">
              <a:rPr lang="en-US" smtClean="0"/>
              <a:t>‹#›</a:t>
            </a:fld>
            <a:endParaRPr lang="en-US"/>
          </a:p>
        </p:txBody>
      </p:sp>
    </p:spTree>
    <p:extLst>
      <p:ext uri="{BB962C8B-B14F-4D97-AF65-F5344CB8AC3E}">
        <p14:creationId xmlns:p14="http://schemas.microsoft.com/office/powerpoint/2010/main" val="2096816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3F5F3D-F7BD-4A56-9ABE-ED49683B1D8B}"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497793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F5F3D-F7BD-4A56-9ABE-ED49683B1D8B}"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5562959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3F5F3D-F7BD-4A56-9ABE-ED49683B1D8B}"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2640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3F5F3D-F7BD-4A56-9ABE-ED49683B1D8B}"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233097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3F5F3D-F7BD-4A56-9ABE-ED49683B1D8B}" type="datetimeFigureOut">
              <a:rPr lang="en-US" smtClean="0"/>
              <a:t>6/26/2026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1963717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3F5F3D-F7BD-4A56-9ABE-ED49683B1D8B}" type="datetimeFigureOut">
              <a:rPr lang="en-US" smtClean="0"/>
              <a:t>6/26/2026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609637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F5F3D-F7BD-4A56-9ABE-ED49683B1D8B}" type="datetimeFigureOut">
              <a:rPr lang="en-US" smtClean="0"/>
              <a:t>6/26/2026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1419939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3F5F3D-F7BD-4A56-9ABE-ED49683B1D8B}"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476569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3F5F3D-F7BD-4A56-9ABE-ED49683B1D8B}"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066816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F5F3D-F7BD-4A56-9ABE-ED49683B1D8B}"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33940034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F5F3D-F7BD-4A56-9ABE-ED49683B1D8B}"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357B09-14E2-4160-A098-474425C3B767}" type="slidenum">
              <a:rPr lang="en-US" smtClean="0"/>
              <a:t>‹#›</a:t>
            </a:fld>
            <a:endParaRPr lang="en-US"/>
          </a:p>
        </p:txBody>
      </p:sp>
    </p:spTree>
    <p:extLst>
      <p:ext uri="{BB962C8B-B14F-4D97-AF65-F5344CB8AC3E}">
        <p14:creationId xmlns:p14="http://schemas.microsoft.com/office/powerpoint/2010/main" val="1949328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white hexagons on a white background">
            <a:extLst>
              <a:ext uri="{FF2B5EF4-FFF2-40B4-BE49-F238E27FC236}">
                <a16:creationId xmlns:a16="http://schemas.microsoft.com/office/drawing/2014/main" id="{3EDE6CA6-0D0F-C724-3D9A-B1E022C35E19}"/>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F5F3D-F7BD-4A56-9ABE-ED49683B1D8B}" type="datetimeFigureOut">
              <a:rPr lang="en-US" smtClean="0"/>
              <a:t>6/26/2026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357B09-14E2-4160-A098-474425C3B767}" type="slidenum">
              <a:rPr lang="en-US" smtClean="0"/>
              <a:t>‹#›</a:t>
            </a:fld>
            <a:endParaRPr lang="en-US"/>
          </a:p>
        </p:txBody>
      </p:sp>
    </p:spTree>
    <p:extLst>
      <p:ext uri="{BB962C8B-B14F-4D97-AF65-F5344CB8AC3E}">
        <p14:creationId xmlns:p14="http://schemas.microsoft.com/office/powerpoint/2010/main" val="28305321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advTm="20000">
        <p159:morph option="byObject"/>
      </p:transition>
    </mc:Choice>
    <mc:Fallback xmlns="">
      <p:transition spd="slow" advTm="20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5.sv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microsoft.com/office/2007/relationships/hdphoto" Target="../media/hdphoto1.wdp"/><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5.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 Id="rId14" Type="http://schemas.openxmlformats.org/officeDocument/2006/relationships/image" Target="../media/image52.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3.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mailto:sales@netwatch.ai" TargetMode="External"/><Relationship Id="rId7" Type="http://schemas.openxmlformats.org/officeDocument/2006/relationships/image" Target="../media/image57.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hyperlink" Target="https://netwatch.ai/contact/" TargetMode="External"/><Relationship Id="rId5" Type="http://schemas.openxmlformats.org/officeDocument/2006/relationships/image" Target="../media/image56.sv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1B1142-A2EC-4387-A5CB-7EFCC118DC9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676" r="7676"/>
          <a:stretch/>
        </p:blipFill>
        <p:spPr>
          <a:xfrm rot="5400000">
            <a:off x="2668489" y="-2668491"/>
            <a:ext cx="6858000" cy="12194982"/>
          </a:xfrm>
          <a:prstGeom prst="rect">
            <a:avLst/>
          </a:prstGeom>
        </p:spPr>
      </p:pic>
      <p:sp>
        <p:nvSpPr>
          <p:cNvPr id="6" name="Rectangle 5">
            <a:extLst>
              <a:ext uri="{FF2B5EF4-FFF2-40B4-BE49-F238E27FC236}">
                <a16:creationId xmlns:a16="http://schemas.microsoft.com/office/drawing/2014/main" id="{A346DF59-60C1-476D-85D2-4994883915E9}"/>
              </a:ext>
            </a:extLst>
          </p:cNvPr>
          <p:cNvSpPr/>
          <p:nvPr/>
        </p:nvSpPr>
        <p:spPr>
          <a:xfrm flipH="1">
            <a:off x="-2" y="0"/>
            <a:ext cx="12190516" cy="6858000"/>
          </a:xfrm>
          <a:prstGeom prst="rect">
            <a:avLst/>
          </a:prstGeom>
          <a:gradFill flip="none" rotWithShape="1">
            <a:gsLst>
              <a:gs pos="0">
                <a:srgbClr val="002060">
                  <a:alpha val="22000"/>
                </a:srgbClr>
              </a:gs>
              <a:gs pos="90000">
                <a:srgbClr val="002060">
                  <a:alpha val="8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9" dirty="0"/>
          </a:p>
        </p:txBody>
      </p:sp>
      <p:pic>
        <p:nvPicPr>
          <p:cNvPr id="7" name="Picture 6" descr="A blue and black text&#10;&#10;Description automatically generated">
            <a:extLst>
              <a:ext uri="{FF2B5EF4-FFF2-40B4-BE49-F238E27FC236}">
                <a16:creationId xmlns:a16="http://schemas.microsoft.com/office/drawing/2014/main" id="{28155EF0-AE5F-41F4-8C92-FDCDC3615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69" y="753896"/>
            <a:ext cx="3737055" cy="706603"/>
          </a:xfrm>
          <a:prstGeom prst="rect">
            <a:avLst/>
          </a:prstGeom>
        </p:spPr>
      </p:pic>
      <p:sp>
        <p:nvSpPr>
          <p:cNvPr id="8" name="TextBox 7">
            <a:extLst>
              <a:ext uri="{FF2B5EF4-FFF2-40B4-BE49-F238E27FC236}">
                <a16:creationId xmlns:a16="http://schemas.microsoft.com/office/drawing/2014/main" id="{1ED6EB66-A1F4-910C-358C-FB20C8E0FA48}"/>
              </a:ext>
            </a:extLst>
          </p:cNvPr>
          <p:cNvSpPr txBox="1"/>
          <p:nvPr/>
        </p:nvSpPr>
        <p:spPr>
          <a:xfrm>
            <a:off x="829770" y="2705725"/>
            <a:ext cx="6899784" cy="1323439"/>
          </a:xfrm>
          <a:prstGeom prst="rect">
            <a:avLst/>
          </a:prstGeom>
          <a:noFill/>
        </p:spPr>
        <p:txBody>
          <a:bodyPr wrap="square">
            <a:spAutoFit/>
          </a:bodyPr>
          <a:lstStyle/>
          <a:p>
            <a:r>
              <a:rPr lang="en-US" sz="4000" b="1" dirty="0">
                <a:solidFill>
                  <a:schemeClr val="bg1"/>
                </a:solidFill>
                <a:latin typeface="+mj-lt"/>
              </a:rPr>
              <a:t>Seamless Monitoring                   	</a:t>
            </a:r>
            <a:r>
              <a:rPr lang="en-US" sz="2800" b="1" dirty="0">
                <a:solidFill>
                  <a:srgbClr val="026CE2"/>
                </a:solidFill>
                <a:latin typeface="+mj-lt"/>
              </a:rPr>
              <a:t>With the Power of Ai</a:t>
            </a:r>
            <a:endParaRPr lang="en-US" sz="2800" b="1" dirty="0">
              <a:solidFill>
                <a:schemeClr val="accent1"/>
              </a:solidFill>
              <a:latin typeface="+mj-lt"/>
            </a:endParaRPr>
          </a:p>
        </p:txBody>
      </p:sp>
    </p:spTree>
    <p:extLst>
      <p:ext uri="{BB962C8B-B14F-4D97-AF65-F5344CB8AC3E}">
        <p14:creationId xmlns:p14="http://schemas.microsoft.com/office/powerpoint/2010/main" val="33569334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C894D-66EF-EF48-FDD6-88A5DE1763F0}"/>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842C0A3-83CF-BF0C-A956-BCC92BE63440}"/>
              </a:ext>
            </a:extLst>
          </p:cNvPr>
          <p:cNvSpPr/>
          <p:nvPr/>
        </p:nvSpPr>
        <p:spPr>
          <a:xfrm>
            <a:off x="457200" y="2248286"/>
            <a:ext cx="11270963" cy="4228714"/>
          </a:xfrm>
          <a:prstGeom prst="roundRect">
            <a:avLst>
              <a:gd name="adj" fmla="val 332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1" name="ffvvx">
            <a:hlinkClick r:id="" action="ppaction://media"/>
            <a:extLst>
              <a:ext uri="{FF2B5EF4-FFF2-40B4-BE49-F238E27FC236}">
                <a16:creationId xmlns:a16="http://schemas.microsoft.com/office/drawing/2014/main" id="{719EDB39-C698-519A-7F18-D95B6D499F4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761813" y="3047241"/>
            <a:ext cx="4445708" cy="2745735"/>
          </a:xfrm>
          <a:prstGeom prst="rect">
            <a:avLst/>
          </a:prstGeom>
        </p:spPr>
      </p:pic>
      <p:cxnSp>
        <p:nvCxnSpPr>
          <p:cNvPr id="2" name="Straight Connector 1">
            <a:extLst>
              <a:ext uri="{FF2B5EF4-FFF2-40B4-BE49-F238E27FC236}">
                <a16:creationId xmlns:a16="http://schemas.microsoft.com/office/drawing/2014/main" id="{F3FF55BA-9222-FEEF-B368-8530543CC328}"/>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DE903245-B9B3-302A-D7DF-60DA37B023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4F1F7A4B-C3BC-BF4C-5EA7-D4932355074C}"/>
              </a:ext>
            </a:extLst>
          </p:cNvPr>
          <p:cNvSpPr txBox="1"/>
          <p:nvPr/>
        </p:nvSpPr>
        <p:spPr>
          <a:xfrm>
            <a:off x="359420" y="868139"/>
            <a:ext cx="4092575" cy="1200329"/>
          </a:xfrm>
          <a:prstGeom prst="rect">
            <a:avLst/>
          </a:prstGeom>
          <a:noFill/>
        </p:spPr>
        <p:txBody>
          <a:bodyPr wrap="square" rtlCol="0">
            <a:spAutoFit/>
          </a:bodyPr>
          <a:lstStyle/>
          <a:p>
            <a:pPr defTabSz="457189"/>
            <a:r>
              <a:rPr lang="en-US" sz="3600" dirty="0">
                <a:solidFill>
                  <a:prstClr val="black"/>
                </a:solidFill>
                <a:latin typeface="Montserrat SemiBold"/>
              </a:rPr>
              <a:t>What is </a:t>
            </a:r>
            <a:r>
              <a:rPr lang="en-US" sz="3600" dirty="0">
                <a:solidFill>
                  <a:srgbClr val="026CE2"/>
                </a:solidFill>
                <a:latin typeface="Montserrat SemiBold"/>
              </a:rPr>
              <a:t>NETWATCH.AI</a:t>
            </a:r>
          </a:p>
        </p:txBody>
      </p:sp>
      <p:grpSp>
        <p:nvGrpSpPr>
          <p:cNvPr id="28" name="Group 27">
            <a:extLst>
              <a:ext uri="{FF2B5EF4-FFF2-40B4-BE49-F238E27FC236}">
                <a16:creationId xmlns:a16="http://schemas.microsoft.com/office/drawing/2014/main" id="{9ABA5612-45E3-7B5C-AD0A-4866D955FB68}"/>
              </a:ext>
            </a:extLst>
          </p:cNvPr>
          <p:cNvGrpSpPr/>
          <p:nvPr/>
        </p:nvGrpSpPr>
        <p:grpSpPr>
          <a:xfrm>
            <a:off x="678029" y="2535557"/>
            <a:ext cx="5723212" cy="738664"/>
            <a:chOff x="678029" y="2483235"/>
            <a:chExt cx="5723212" cy="738664"/>
          </a:xfrm>
        </p:grpSpPr>
        <p:sp>
          <p:nvSpPr>
            <p:cNvPr id="7" name="TextBox 6">
              <a:extLst>
                <a:ext uri="{FF2B5EF4-FFF2-40B4-BE49-F238E27FC236}">
                  <a16:creationId xmlns:a16="http://schemas.microsoft.com/office/drawing/2014/main" id="{DF01DCCE-8BAD-2EF9-0041-F09F92A5621F}"/>
                </a:ext>
              </a:extLst>
            </p:cNvPr>
            <p:cNvSpPr txBox="1"/>
            <p:nvPr/>
          </p:nvSpPr>
          <p:spPr>
            <a:xfrm>
              <a:off x="942895" y="2483235"/>
              <a:ext cx="5458346" cy="738664"/>
            </a:xfrm>
            <a:prstGeom prst="rect">
              <a:avLst/>
            </a:prstGeom>
            <a:noFill/>
          </p:spPr>
          <p:txBody>
            <a:bodyPr wrap="square" rtlCol="0">
              <a:spAutoFit/>
            </a:bodyPr>
            <a:lstStyle/>
            <a:p>
              <a:r>
                <a:rPr lang="en-US" sz="1400" dirty="0"/>
                <a:t>NetWatch.Ai is the world’s most scalable monitoring solution suite for all servers, network devices, and OT endpoints with flexible artificial intelligent insights. </a:t>
              </a:r>
            </a:p>
          </p:txBody>
        </p:sp>
        <p:sp>
          <p:nvSpPr>
            <p:cNvPr id="9" name="Freeform: Shape 8">
              <a:extLst>
                <a:ext uri="{FF2B5EF4-FFF2-40B4-BE49-F238E27FC236}">
                  <a16:creationId xmlns:a16="http://schemas.microsoft.com/office/drawing/2014/main" id="{3FBC44EE-EB0E-0B9A-8C11-C96607D06821}"/>
                </a:ext>
              </a:extLst>
            </p:cNvPr>
            <p:cNvSpPr/>
            <p:nvPr/>
          </p:nvSpPr>
          <p:spPr>
            <a:xfrm>
              <a:off x="678029" y="2555123"/>
              <a:ext cx="194413" cy="197601"/>
            </a:xfrm>
            <a:custGeom>
              <a:avLst/>
              <a:gdLst/>
              <a:ahLst/>
              <a:cxnLst/>
              <a:rect l="l" t="t" r="r" b="b"/>
              <a:pathLst>
                <a:path w="27889" h="28347">
                  <a:moveTo>
                    <a:pt x="14173" y="0"/>
                  </a:moveTo>
                  <a:cubicBezTo>
                    <a:pt x="17983" y="0"/>
                    <a:pt x="21221" y="1372"/>
                    <a:pt x="23888" y="4115"/>
                  </a:cubicBezTo>
                  <a:cubicBezTo>
                    <a:pt x="26555" y="6858"/>
                    <a:pt x="27889" y="10211"/>
                    <a:pt x="27889" y="14173"/>
                  </a:cubicBezTo>
                  <a:cubicBezTo>
                    <a:pt x="27889" y="18136"/>
                    <a:pt x="26555" y="21489"/>
                    <a:pt x="23888" y="24232"/>
                  </a:cubicBezTo>
                  <a:cubicBezTo>
                    <a:pt x="21221" y="26975"/>
                    <a:pt x="17983" y="28347"/>
                    <a:pt x="14173" y="28347"/>
                  </a:cubicBezTo>
                  <a:cubicBezTo>
                    <a:pt x="10210" y="28347"/>
                    <a:pt x="6858" y="26975"/>
                    <a:pt x="4114" y="24232"/>
                  </a:cubicBezTo>
                  <a:cubicBezTo>
                    <a:pt x="1371" y="21489"/>
                    <a:pt x="0" y="18136"/>
                    <a:pt x="0" y="14173"/>
                  </a:cubicBezTo>
                  <a:cubicBezTo>
                    <a:pt x="0" y="10211"/>
                    <a:pt x="1371" y="6858"/>
                    <a:pt x="4114" y="4115"/>
                  </a:cubicBezTo>
                  <a:cubicBezTo>
                    <a:pt x="6858" y="1372"/>
                    <a:pt x="10210" y="0"/>
                    <a:pt x="14173" y="0"/>
                  </a:cubicBezTo>
                  <a:close/>
                </a:path>
              </a:pathLst>
            </a:custGeom>
            <a:gradFill>
              <a:gsLst>
                <a:gs pos="0">
                  <a:schemeClr val="accent1"/>
                </a:gs>
                <a:gs pos="100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grpSp>
        <p:nvGrpSpPr>
          <p:cNvPr id="29" name="Group 28">
            <a:extLst>
              <a:ext uri="{FF2B5EF4-FFF2-40B4-BE49-F238E27FC236}">
                <a16:creationId xmlns:a16="http://schemas.microsoft.com/office/drawing/2014/main" id="{D6133F84-06D3-64B2-B623-7746560C5E41}"/>
              </a:ext>
            </a:extLst>
          </p:cNvPr>
          <p:cNvGrpSpPr/>
          <p:nvPr/>
        </p:nvGrpSpPr>
        <p:grpSpPr>
          <a:xfrm>
            <a:off x="678029" y="3692549"/>
            <a:ext cx="5723212" cy="1169551"/>
            <a:chOff x="678029" y="3516687"/>
            <a:chExt cx="5723212" cy="1169551"/>
          </a:xfrm>
        </p:grpSpPr>
        <p:sp>
          <p:nvSpPr>
            <p:cNvPr id="11" name="TextBox 10">
              <a:extLst>
                <a:ext uri="{FF2B5EF4-FFF2-40B4-BE49-F238E27FC236}">
                  <a16:creationId xmlns:a16="http://schemas.microsoft.com/office/drawing/2014/main" id="{8849B678-D519-DB2B-0FA4-6559D22783CF}"/>
                </a:ext>
              </a:extLst>
            </p:cNvPr>
            <p:cNvSpPr txBox="1"/>
            <p:nvPr/>
          </p:nvSpPr>
          <p:spPr>
            <a:xfrm>
              <a:off x="942895" y="3516687"/>
              <a:ext cx="5458346" cy="1169551"/>
            </a:xfrm>
            <a:prstGeom prst="rect">
              <a:avLst/>
            </a:prstGeom>
            <a:noFill/>
          </p:spPr>
          <p:txBody>
            <a:bodyPr wrap="square" rtlCol="0">
              <a:spAutoFit/>
            </a:bodyPr>
            <a:lstStyle/>
            <a:p>
              <a:r>
                <a:rPr lang="en-US" sz="1400" dirty="0"/>
                <a:t>NetWatch.Ai monitors the health and performance of servers and when issues arise, alerts are executed via NetWatch.ai dashboard. Our AI interface allows for help desk empowerment and increases speed to diagnose complex networks to prevent server outages.</a:t>
              </a:r>
            </a:p>
          </p:txBody>
        </p:sp>
        <p:sp>
          <p:nvSpPr>
            <p:cNvPr id="12" name="Freeform: Shape 11">
              <a:extLst>
                <a:ext uri="{FF2B5EF4-FFF2-40B4-BE49-F238E27FC236}">
                  <a16:creationId xmlns:a16="http://schemas.microsoft.com/office/drawing/2014/main" id="{F92735C5-281B-7D24-2F6B-CA6E361A740B}"/>
                </a:ext>
              </a:extLst>
            </p:cNvPr>
            <p:cNvSpPr/>
            <p:nvPr/>
          </p:nvSpPr>
          <p:spPr>
            <a:xfrm>
              <a:off x="678029" y="3588575"/>
              <a:ext cx="194413" cy="197601"/>
            </a:xfrm>
            <a:custGeom>
              <a:avLst/>
              <a:gdLst/>
              <a:ahLst/>
              <a:cxnLst/>
              <a:rect l="l" t="t" r="r" b="b"/>
              <a:pathLst>
                <a:path w="27889" h="28347">
                  <a:moveTo>
                    <a:pt x="14173" y="0"/>
                  </a:moveTo>
                  <a:cubicBezTo>
                    <a:pt x="17983" y="0"/>
                    <a:pt x="21221" y="1372"/>
                    <a:pt x="23888" y="4115"/>
                  </a:cubicBezTo>
                  <a:cubicBezTo>
                    <a:pt x="26555" y="6858"/>
                    <a:pt x="27889" y="10211"/>
                    <a:pt x="27889" y="14173"/>
                  </a:cubicBezTo>
                  <a:cubicBezTo>
                    <a:pt x="27889" y="18136"/>
                    <a:pt x="26555" y="21489"/>
                    <a:pt x="23888" y="24232"/>
                  </a:cubicBezTo>
                  <a:cubicBezTo>
                    <a:pt x="21221" y="26975"/>
                    <a:pt x="17983" y="28347"/>
                    <a:pt x="14173" y="28347"/>
                  </a:cubicBezTo>
                  <a:cubicBezTo>
                    <a:pt x="10210" y="28347"/>
                    <a:pt x="6858" y="26975"/>
                    <a:pt x="4114" y="24232"/>
                  </a:cubicBezTo>
                  <a:cubicBezTo>
                    <a:pt x="1371" y="21489"/>
                    <a:pt x="0" y="18136"/>
                    <a:pt x="0" y="14173"/>
                  </a:cubicBezTo>
                  <a:cubicBezTo>
                    <a:pt x="0" y="10211"/>
                    <a:pt x="1371" y="6858"/>
                    <a:pt x="4114" y="4115"/>
                  </a:cubicBezTo>
                  <a:cubicBezTo>
                    <a:pt x="6858" y="1372"/>
                    <a:pt x="10210" y="0"/>
                    <a:pt x="14173" y="0"/>
                  </a:cubicBezTo>
                  <a:close/>
                </a:path>
              </a:pathLst>
            </a:custGeom>
            <a:gradFill>
              <a:gsLst>
                <a:gs pos="0">
                  <a:schemeClr val="accent1"/>
                </a:gs>
                <a:gs pos="100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grpSp>
        <p:nvGrpSpPr>
          <p:cNvPr id="31" name="Group 30">
            <a:extLst>
              <a:ext uri="{FF2B5EF4-FFF2-40B4-BE49-F238E27FC236}">
                <a16:creationId xmlns:a16="http://schemas.microsoft.com/office/drawing/2014/main" id="{00F11922-D17A-CC6F-A98E-806ABD90107C}"/>
              </a:ext>
            </a:extLst>
          </p:cNvPr>
          <p:cNvGrpSpPr/>
          <p:nvPr/>
        </p:nvGrpSpPr>
        <p:grpSpPr>
          <a:xfrm>
            <a:off x="678029" y="5280427"/>
            <a:ext cx="5351512" cy="954107"/>
            <a:chOff x="678029" y="5196471"/>
            <a:chExt cx="5351512" cy="954107"/>
          </a:xfrm>
        </p:grpSpPr>
        <p:sp>
          <p:nvSpPr>
            <p:cNvPr id="14" name="TextBox 13">
              <a:extLst>
                <a:ext uri="{FF2B5EF4-FFF2-40B4-BE49-F238E27FC236}">
                  <a16:creationId xmlns:a16="http://schemas.microsoft.com/office/drawing/2014/main" id="{0CA4E070-3B4F-1F1E-9A97-EE3F7B88DF5E}"/>
                </a:ext>
              </a:extLst>
            </p:cNvPr>
            <p:cNvSpPr txBox="1"/>
            <p:nvPr/>
          </p:nvSpPr>
          <p:spPr>
            <a:xfrm>
              <a:off x="942895" y="5196471"/>
              <a:ext cx="5086646" cy="954107"/>
            </a:xfrm>
            <a:prstGeom prst="rect">
              <a:avLst/>
            </a:prstGeom>
            <a:noFill/>
          </p:spPr>
          <p:txBody>
            <a:bodyPr wrap="square" rtlCol="0">
              <a:spAutoFit/>
            </a:bodyPr>
            <a:lstStyle/>
            <a:p>
              <a:r>
                <a:rPr lang="en-US" sz="1400" dirty="0"/>
                <a:t>Using a patented technology NetWatch.Ai monitors devices with or without installing agents, providing the power and flexibility to define the monitoring architecture to match customers’ exact needs.</a:t>
              </a:r>
            </a:p>
          </p:txBody>
        </p:sp>
        <p:sp>
          <p:nvSpPr>
            <p:cNvPr id="15" name="Freeform: Shape 14">
              <a:extLst>
                <a:ext uri="{FF2B5EF4-FFF2-40B4-BE49-F238E27FC236}">
                  <a16:creationId xmlns:a16="http://schemas.microsoft.com/office/drawing/2014/main" id="{68DBE371-D797-3BB7-7497-0EE1CCF35732}"/>
                </a:ext>
              </a:extLst>
            </p:cNvPr>
            <p:cNvSpPr/>
            <p:nvPr/>
          </p:nvSpPr>
          <p:spPr>
            <a:xfrm>
              <a:off x="678029" y="5268359"/>
              <a:ext cx="194413" cy="197601"/>
            </a:xfrm>
            <a:custGeom>
              <a:avLst/>
              <a:gdLst/>
              <a:ahLst/>
              <a:cxnLst/>
              <a:rect l="l" t="t" r="r" b="b"/>
              <a:pathLst>
                <a:path w="27889" h="28347">
                  <a:moveTo>
                    <a:pt x="14173" y="0"/>
                  </a:moveTo>
                  <a:cubicBezTo>
                    <a:pt x="17983" y="0"/>
                    <a:pt x="21221" y="1372"/>
                    <a:pt x="23888" y="4115"/>
                  </a:cubicBezTo>
                  <a:cubicBezTo>
                    <a:pt x="26555" y="6858"/>
                    <a:pt x="27889" y="10211"/>
                    <a:pt x="27889" y="14173"/>
                  </a:cubicBezTo>
                  <a:cubicBezTo>
                    <a:pt x="27889" y="18136"/>
                    <a:pt x="26555" y="21489"/>
                    <a:pt x="23888" y="24232"/>
                  </a:cubicBezTo>
                  <a:cubicBezTo>
                    <a:pt x="21221" y="26975"/>
                    <a:pt x="17983" y="28347"/>
                    <a:pt x="14173" y="28347"/>
                  </a:cubicBezTo>
                  <a:cubicBezTo>
                    <a:pt x="10210" y="28347"/>
                    <a:pt x="6858" y="26975"/>
                    <a:pt x="4114" y="24232"/>
                  </a:cubicBezTo>
                  <a:cubicBezTo>
                    <a:pt x="1371" y="21489"/>
                    <a:pt x="0" y="18136"/>
                    <a:pt x="0" y="14173"/>
                  </a:cubicBezTo>
                  <a:cubicBezTo>
                    <a:pt x="0" y="10211"/>
                    <a:pt x="1371" y="6858"/>
                    <a:pt x="4114" y="4115"/>
                  </a:cubicBezTo>
                  <a:cubicBezTo>
                    <a:pt x="6858" y="1372"/>
                    <a:pt x="10210" y="0"/>
                    <a:pt x="14173" y="0"/>
                  </a:cubicBezTo>
                  <a:close/>
                </a:path>
              </a:pathLst>
            </a:custGeom>
            <a:gradFill>
              <a:gsLst>
                <a:gs pos="0">
                  <a:schemeClr val="accent1"/>
                </a:gs>
                <a:gs pos="100000">
                  <a:schemeClr val="accent1">
                    <a:lumMod val="5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cxnSp>
        <p:nvCxnSpPr>
          <p:cNvPr id="32" name="Straight Connector 31">
            <a:extLst>
              <a:ext uri="{FF2B5EF4-FFF2-40B4-BE49-F238E27FC236}">
                <a16:creationId xmlns:a16="http://schemas.microsoft.com/office/drawing/2014/main" id="{B18B0B87-8D66-2BD1-6DD3-8F02786E13AD}"/>
              </a:ext>
            </a:extLst>
          </p:cNvPr>
          <p:cNvCxnSpPr>
            <a:cxnSpLocks/>
          </p:cNvCxnSpPr>
          <p:nvPr/>
        </p:nvCxnSpPr>
        <p:spPr>
          <a:xfrm>
            <a:off x="457200" y="5071264"/>
            <a:ext cx="6832600"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AF75290-44F8-0FC6-E7A6-806811F98682}"/>
              </a:ext>
            </a:extLst>
          </p:cNvPr>
          <p:cNvCxnSpPr>
            <a:cxnSpLocks/>
          </p:cNvCxnSpPr>
          <p:nvPr/>
        </p:nvCxnSpPr>
        <p:spPr>
          <a:xfrm>
            <a:off x="457200" y="3483385"/>
            <a:ext cx="6832600"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DABDDC9D-AEB2-1E39-AB4D-CDA8A82CB728}"/>
              </a:ext>
            </a:extLst>
          </p:cNvPr>
          <p:cNvGrpSpPr/>
          <p:nvPr/>
        </p:nvGrpSpPr>
        <p:grpSpPr>
          <a:xfrm>
            <a:off x="6024941" y="2805046"/>
            <a:ext cx="5919451" cy="3315033"/>
            <a:chOff x="1091303" y="490537"/>
            <a:chExt cx="10009393" cy="5876925"/>
          </a:xfrm>
        </p:grpSpPr>
        <p:pic>
          <p:nvPicPr>
            <p:cNvPr id="23" name="Picture 22">
              <a:extLst>
                <a:ext uri="{FF2B5EF4-FFF2-40B4-BE49-F238E27FC236}">
                  <a16:creationId xmlns:a16="http://schemas.microsoft.com/office/drawing/2014/main" id="{F4AFDBAC-40F1-952A-F73C-8B1BA2B518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1303" y="490537"/>
              <a:ext cx="10009393" cy="5876925"/>
            </a:xfrm>
            <a:prstGeom prst="rect">
              <a:avLst/>
            </a:prstGeom>
          </p:spPr>
        </p:pic>
        <p:sp>
          <p:nvSpPr>
            <p:cNvPr id="26" name="Rectangle 25">
              <a:extLst>
                <a:ext uri="{FF2B5EF4-FFF2-40B4-BE49-F238E27FC236}">
                  <a16:creationId xmlns:a16="http://schemas.microsoft.com/office/drawing/2014/main" id="{97F46D1B-CEDC-A05A-F5C6-B060B182C206}"/>
                </a:ext>
              </a:extLst>
            </p:cNvPr>
            <p:cNvSpPr/>
            <p:nvPr/>
          </p:nvSpPr>
          <p:spPr>
            <a:xfrm>
              <a:off x="5581650" y="5848348"/>
              <a:ext cx="785813" cy="161925"/>
            </a:xfrm>
            <a:prstGeom prst="rect">
              <a:avLst/>
            </a:prstGeom>
            <a:solidFill>
              <a:srgbClr val="232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1525613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9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1"/>
                </p:tgtEl>
              </p:cMediaNode>
            </p:vide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2BC5A42-37D2-50DC-87ED-C7B43DFCACEA}"/>
            </a:ext>
          </a:extLst>
        </p:cNvPr>
        <p:cNvGrpSpPr/>
        <p:nvPr/>
      </p:nvGrpSpPr>
      <p:grpSpPr>
        <a:xfrm>
          <a:off x="0" y="0"/>
          <a:ext cx="0" cy="0"/>
          <a:chOff x="0" y="0"/>
          <a:chExt cx="0" cy="0"/>
        </a:xfrm>
      </p:grpSpPr>
      <p:pic>
        <p:nvPicPr>
          <p:cNvPr id="6" name="Picture 5" descr="A blue background with hexagons">
            <a:extLst>
              <a:ext uri="{FF2B5EF4-FFF2-40B4-BE49-F238E27FC236}">
                <a16:creationId xmlns:a16="http://schemas.microsoft.com/office/drawing/2014/main" id="{C519281C-69BE-41A2-48E9-8E619D25D50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cxnSp>
        <p:nvCxnSpPr>
          <p:cNvPr id="2" name="Straight Connector 1">
            <a:extLst>
              <a:ext uri="{FF2B5EF4-FFF2-40B4-BE49-F238E27FC236}">
                <a16:creationId xmlns:a16="http://schemas.microsoft.com/office/drawing/2014/main" id="{16E188B8-A6E1-BCC6-9D63-7C6304277C2D}"/>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04BF3D49-16F7-1336-A11E-3A357326250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F6DE5F65-D296-C118-9CA8-8AF381C46E9E}"/>
              </a:ext>
            </a:extLst>
          </p:cNvPr>
          <p:cNvSpPr txBox="1"/>
          <p:nvPr/>
        </p:nvSpPr>
        <p:spPr>
          <a:xfrm>
            <a:off x="359420" y="868139"/>
            <a:ext cx="4517380" cy="646331"/>
          </a:xfrm>
          <a:prstGeom prst="rect">
            <a:avLst/>
          </a:prstGeom>
          <a:noFill/>
        </p:spPr>
        <p:txBody>
          <a:bodyPr wrap="square" rtlCol="0">
            <a:spAutoFit/>
          </a:bodyPr>
          <a:lstStyle/>
          <a:p>
            <a:pPr defTabSz="457189"/>
            <a:r>
              <a:rPr lang="en-US" sz="3600" b="1" dirty="0">
                <a:solidFill>
                  <a:schemeClr val="bg1"/>
                </a:solidFill>
                <a:latin typeface="+mj-lt"/>
              </a:rPr>
              <a:t>NetWatch OPS</a:t>
            </a:r>
          </a:p>
        </p:txBody>
      </p:sp>
      <p:sp>
        <p:nvSpPr>
          <p:cNvPr id="3" name="Oval 2">
            <a:extLst>
              <a:ext uri="{FF2B5EF4-FFF2-40B4-BE49-F238E27FC236}">
                <a16:creationId xmlns:a16="http://schemas.microsoft.com/office/drawing/2014/main" id="{441D2089-0C02-1FD2-2E42-74C428AE2A33}"/>
              </a:ext>
            </a:extLst>
          </p:cNvPr>
          <p:cNvSpPr/>
          <p:nvPr/>
        </p:nvSpPr>
        <p:spPr>
          <a:xfrm>
            <a:off x="3837311" y="1959621"/>
            <a:ext cx="4517379" cy="4517379"/>
          </a:xfrm>
          <a:prstGeom prst="ellipse">
            <a:avLst/>
          </a:prstGeom>
          <a:gradFill>
            <a:gsLst>
              <a:gs pos="0">
                <a:schemeClr val="bg1"/>
              </a:gs>
              <a:gs pos="53000">
                <a:schemeClr val="bg1">
                  <a:lumMod val="75000"/>
                </a:schemeClr>
              </a:gs>
              <a:gs pos="100000">
                <a:schemeClr val="bg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9" name="Group 28">
            <a:extLst>
              <a:ext uri="{FF2B5EF4-FFF2-40B4-BE49-F238E27FC236}">
                <a16:creationId xmlns:a16="http://schemas.microsoft.com/office/drawing/2014/main" id="{4B3DF5A2-FC4C-9B01-644F-6477E46DC0E1}"/>
              </a:ext>
            </a:extLst>
          </p:cNvPr>
          <p:cNvGrpSpPr/>
          <p:nvPr/>
        </p:nvGrpSpPr>
        <p:grpSpPr>
          <a:xfrm>
            <a:off x="359420" y="1969587"/>
            <a:ext cx="11463634" cy="1031051"/>
            <a:chOff x="359420" y="1951927"/>
            <a:chExt cx="11463634" cy="1031051"/>
          </a:xfrm>
        </p:grpSpPr>
        <p:sp>
          <p:nvSpPr>
            <p:cNvPr id="5" name="TextBox 4">
              <a:extLst>
                <a:ext uri="{FF2B5EF4-FFF2-40B4-BE49-F238E27FC236}">
                  <a16:creationId xmlns:a16="http://schemas.microsoft.com/office/drawing/2014/main" id="{43A28645-E72D-128C-DAE7-529F379FC3BE}"/>
                </a:ext>
              </a:extLst>
            </p:cNvPr>
            <p:cNvSpPr txBox="1"/>
            <p:nvPr/>
          </p:nvSpPr>
          <p:spPr>
            <a:xfrm>
              <a:off x="359420" y="1951927"/>
              <a:ext cx="3370752" cy="1031051"/>
            </a:xfrm>
            <a:prstGeom prst="rect">
              <a:avLst/>
            </a:prstGeom>
            <a:noFill/>
          </p:spPr>
          <p:txBody>
            <a:bodyPr wrap="square" rtlCol="0" anchor="ctr">
              <a:spAutoFit/>
            </a:bodyPr>
            <a:lstStyle/>
            <a:p>
              <a:pPr>
                <a:spcAft>
                  <a:spcPts val="300"/>
                </a:spcAft>
              </a:pPr>
              <a:r>
                <a:rPr lang="en-US" sz="1200" b="1" dirty="0">
                  <a:solidFill>
                    <a:schemeClr val="bg1"/>
                  </a:solidFill>
                </a:rPr>
                <a:t>Comprehensive Coverage</a:t>
              </a:r>
            </a:p>
            <a:p>
              <a:pPr>
                <a:spcAft>
                  <a:spcPts val="300"/>
                </a:spcAft>
              </a:pPr>
              <a:r>
                <a:rPr lang="en-US" sz="1100" dirty="0">
                  <a:solidFill>
                    <a:schemeClr val="bg1"/>
                  </a:solidFill>
                </a:rPr>
                <a:t>Monitor servers, networks, and applications from a single interface, ensuring that no component </a:t>
              </a:r>
            </a:p>
            <a:p>
              <a:pPr>
                <a:spcAft>
                  <a:spcPts val="300"/>
                </a:spcAft>
              </a:pPr>
              <a:r>
                <a:rPr lang="en-US" sz="1100" dirty="0">
                  <a:solidFill>
                    <a:schemeClr val="bg1"/>
                  </a:solidFill>
                </a:rPr>
                <a:t>goes unnoticed.</a:t>
              </a:r>
            </a:p>
          </p:txBody>
        </p:sp>
        <p:sp>
          <p:nvSpPr>
            <p:cNvPr id="28" name="TextBox 27">
              <a:extLst>
                <a:ext uri="{FF2B5EF4-FFF2-40B4-BE49-F238E27FC236}">
                  <a16:creationId xmlns:a16="http://schemas.microsoft.com/office/drawing/2014/main" id="{A5158227-636A-7E90-2411-7A6DFACFF7FE}"/>
                </a:ext>
              </a:extLst>
            </p:cNvPr>
            <p:cNvSpPr txBox="1"/>
            <p:nvPr/>
          </p:nvSpPr>
          <p:spPr>
            <a:xfrm>
              <a:off x="8452302" y="2055801"/>
              <a:ext cx="3370752" cy="823302"/>
            </a:xfrm>
            <a:prstGeom prst="rect">
              <a:avLst/>
            </a:prstGeom>
            <a:noFill/>
          </p:spPr>
          <p:txBody>
            <a:bodyPr wrap="square" rtlCol="0" anchor="ctr">
              <a:spAutoFit/>
            </a:bodyPr>
            <a:lstStyle/>
            <a:p>
              <a:pPr algn="r">
                <a:spcAft>
                  <a:spcPts val="300"/>
                </a:spcAft>
              </a:pPr>
              <a:r>
                <a:rPr lang="en-US" sz="1200" b="1" dirty="0">
                  <a:solidFill>
                    <a:schemeClr val="bg1"/>
                  </a:solidFill>
                </a:rPr>
                <a:t>Instantaneous Performance Metrics </a:t>
              </a:r>
            </a:p>
            <a:p>
              <a:pPr algn="r">
                <a:spcAft>
                  <a:spcPts val="300"/>
                </a:spcAft>
              </a:pPr>
              <a:r>
                <a:rPr lang="en-US" sz="1100" dirty="0">
                  <a:solidFill>
                    <a:schemeClr val="bg1"/>
                  </a:solidFill>
                </a:rPr>
                <a:t>Track CPU usage, memory consumption, disk I/O, network latency, and application response times in real-time.</a:t>
              </a:r>
            </a:p>
          </p:txBody>
        </p:sp>
      </p:grpSp>
      <p:grpSp>
        <p:nvGrpSpPr>
          <p:cNvPr id="31" name="Group 30">
            <a:extLst>
              <a:ext uri="{FF2B5EF4-FFF2-40B4-BE49-F238E27FC236}">
                <a16:creationId xmlns:a16="http://schemas.microsoft.com/office/drawing/2014/main" id="{631465E0-F23B-61DC-8C13-D0DC181557B6}"/>
              </a:ext>
            </a:extLst>
          </p:cNvPr>
          <p:cNvGrpSpPr/>
          <p:nvPr/>
        </p:nvGrpSpPr>
        <p:grpSpPr>
          <a:xfrm>
            <a:off x="359420" y="3188169"/>
            <a:ext cx="11463634" cy="823302"/>
            <a:chOff x="359420" y="2055802"/>
            <a:chExt cx="11463634" cy="823302"/>
          </a:xfrm>
        </p:grpSpPr>
        <p:sp>
          <p:nvSpPr>
            <p:cNvPr id="32" name="TextBox 31">
              <a:extLst>
                <a:ext uri="{FF2B5EF4-FFF2-40B4-BE49-F238E27FC236}">
                  <a16:creationId xmlns:a16="http://schemas.microsoft.com/office/drawing/2014/main" id="{2C2B2A48-E619-E405-F2FE-3AF5D42435A7}"/>
                </a:ext>
              </a:extLst>
            </p:cNvPr>
            <p:cNvSpPr txBox="1"/>
            <p:nvPr/>
          </p:nvSpPr>
          <p:spPr>
            <a:xfrm>
              <a:off x="359420" y="2055802"/>
              <a:ext cx="3370752" cy="823302"/>
            </a:xfrm>
            <a:prstGeom prst="rect">
              <a:avLst/>
            </a:prstGeom>
            <a:noFill/>
          </p:spPr>
          <p:txBody>
            <a:bodyPr wrap="square" rtlCol="0" anchor="ctr">
              <a:spAutoFit/>
            </a:bodyPr>
            <a:lstStyle/>
            <a:p>
              <a:pPr>
                <a:spcAft>
                  <a:spcPts val="300"/>
                </a:spcAft>
              </a:pPr>
              <a:r>
                <a:rPr lang="en-US" sz="1200" b="1" dirty="0">
                  <a:solidFill>
                    <a:schemeClr val="bg1"/>
                  </a:solidFill>
                </a:rPr>
                <a:t>Dynamic Thresholds </a:t>
              </a:r>
            </a:p>
            <a:p>
              <a:pPr>
                <a:spcAft>
                  <a:spcPts val="300"/>
                </a:spcAft>
              </a:pPr>
              <a:r>
                <a:rPr lang="en-US" sz="1100" dirty="0">
                  <a:solidFill>
                    <a:schemeClr val="bg1"/>
                  </a:solidFill>
                </a:rPr>
                <a:t>Set customizable thresholds for alerts based on historical performance data and predictive analytics.</a:t>
              </a:r>
            </a:p>
          </p:txBody>
        </p:sp>
        <p:sp>
          <p:nvSpPr>
            <p:cNvPr id="35" name="TextBox 34">
              <a:extLst>
                <a:ext uri="{FF2B5EF4-FFF2-40B4-BE49-F238E27FC236}">
                  <a16:creationId xmlns:a16="http://schemas.microsoft.com/office/drawing/2014/main" id="{A13E2634-132F-75F3-EC46-837B0DC70C7C}"/>
                </a:ext>
              </a:extLst>
            </p:cNvPr>
            <p:cNvSpPr txBox="1"/>
            <p:nvPr/>
          </p:nvSpPr>
          <p:spPr>
            <a:xfrm>
              <a:off x="8452302" y="2055802"/>
              <a:ext cx="3370752" cy="823302"/>
            </a:xfrm>
            <a:prstGeom prst="rect">
              <a:avLst/>
            </a:prstGeom>
            <a:noFill/>
          </p:spPr>
          <p:txBody>
            <a:bodyPr wrap="square" rtlCol="0" anchor="ctr">
              <a:spAutoFit/>
            </a:bodyPr>
            <a:lstStyle/>
            <a:p>
              <a:pPr algn="r">
                <a:spcAft>
                  <a:spcPts val="300"/>
                </a:spcAft>
              </a:pPr>
              <a:r>
                <a:rPr lang="en-US" sz="1200" b="1" dirty="0">
                  <a:solidFill>
                    <a:schemeClr val="bg1"/>
                  </a:solidFill>
                </a:rPr>
                <a:t>Multi-Channel Alerts </a:t>
              </a:r>
            </a:p>
            <a:p>
              <a:pPr algn="r">
                <a:spcAft>
                  <a:spcPts val="300"/>
                </a:spcAft>
              </a:pPr>
              <a:r>
                <a:rPr lang="en-US" sz="1100" dirty="0">
                  <a:solidFill>
                    <a:schemeClr val="bg1"/>
                  </a:solidFill>
                </a:rPr>
                <a:t>Receive alerts via email, SMS, or through integrations with collaboration tools like Slack or Microsoft Teams.</a:t>
              </a:r>
            </a:p>
          </p:txBody>
        </p:sp>
      </p:grpSp>
      <p:grpSp>
        <p:nvGrpSpPr>
          <p:cNvPr id="39" name="Group 38">
            <a:extLst>
              <a:ext uri="{FF2B5EF4-FFF2-40B4-BE49-F238E27FC236}">
                <a16:creationId xmlns:a16="http://schemas.microsoft.com/office/drawing/2014/main" id="{6DDDEA52-03C0-59A8-0F43-F02069D0A699}"/>
              </a:ext>
            </a:extLst>
          </p:cNvPr>
          <p:cNvGrpSpPr/>
          <p:nvPr/>
        </p:nvGrpSpPr>
        <p:grpSpPr>
          <a:xfrm>
            <a:off x="359420" y="4283640"/>
            <a:ext cx="11463634" cy="823302"/>
            <a:chOff x="359420" y="2055802"/>
            <a:chExt cx="11463634" cy="823302"/>
          </a:xfrm>
        </p:grpSpPr>
        <p:sp>
          <p:nvSpPr>
            <p:cNvPr id="40" name="TextBox 39">
              <a:extLst>
                <a:ext uri="{FF2B5EF4-FFF2-40B4-BE49-F238E27FC236}">
                  <a16:creationId xmlns:a16="http://schemas.microsoft.com/office/drawing/2014/main" id="{339DF47D-33A6-6F4D-F93A-0ACC5EEE27C5}"/>
                </a:ext>
              </a:extLst>
            </p:cNvPr>
            <p:cNvSpPr txBox="1"/>
            <p:nvPr/>
          </p:nvSpPr>
          <p:spPr>
            <a:xfrm>
              <a:off x="359420" y="2055802"/>
              <a:ext cx="3370752" cy="823302"/>
            </a:xfrm>
            <a:prstGeom prst="rect">
              <a:avLst/>
            </a:prstGeom>
            <a:noFill/>
          </p:spPr>
          <p:txBody>
            <a:bodyPr wrap="square" rtlCol="0" anchor="ctr">
              <a:spAutoFit/>
            </a:bodyPr>
            <a:lstStyle/>
            <a:p>
              <a:pPr>
                <a:spcAft>
                  <a:spcPts val="300"/>
                </a:spcAft>
              </a:pPr>
              <a:r>
                <a:rPr lang="en-US" sz="1200" b="1" dirty="0">
                  <a:solidFill>
                    <a:schemeClr val="bg1"/>
                  </a:solidFill>
                </a:rPr>
                <a:t>Severity-Based Notifications</a:t>
              </a:r>
            </a:p>
            <a:p>
              <a:pPr>
                <a:spcAft>
                  <a:spcPts val="300"/>
                </a:spcAft>
              </a:pPr>
              <a:r>
                <a:rPr lang="en-US" sz="1100" dirty="0">
                  <a:solidFill>
                    <a:schemeClr val="bg1"/>
                  </a:solidFill>
                </a:rPr>
                <a:t>Categorize alerts by severity (Critical, Warning, Information) to prioritize and response and efforts effectively.</a:t>
              </a:r>
            </a:p>
          </p:txBody>
        </p:sp>
        <p:sp>
          <p:nvSpPr>
            <p:cNvPr id="46" name="TextBox 45">
              <a:extLst>
                <a:ext uri="{FF2B5EF4-FFF2-40B4-BE49-F238E27FC236}">
                  <a16:creationId xmlns:a16="http://schemas.microsoft.com/office/drawing/2014/main" id="{2EA3D009-723E-92A9-5D23-C3E6BDAA1F3D}"/>
                </a:ext>
              </a:extLst>
            </p:cNvPr>
            <p:cNvSpPr txBox="1"/>
            <p:nvPr/>
          </p:nvSpPr>
          <p:spPr>
            <a:xfrm>
              <a:off x="8452302" y="2055802"/>
              <a:ext cx="3370752" cy="823302"/>
            </a:xfrm>
            <a:prstGeom prst="rect">
              <a:avLst/>
            </a:prstGeom>
            <a:noFill/>
          </p:spPr>
          <p:txBody>
            <a:bodyPr wrap="square" rtlCol="0" anchor="ctr">
              <a:spAutoFit/>
            </a:bodyPr>
            <a:lstStyle/>
            <a:p>
              <a:pPr algn="r">
                <a:spcAft>
                  <a:spcPts val="300"/>
                </a:spcAft>
              </a:pPr>
              <a:r>
                <a:rPr lang="en-US" sz="1200" b="1" dirty="0">
                  <a:solidFill>
                    <a:schemeClr val="bg1"/>
                  </a:solidFill>
                </a:rPr>
                <a:t>Incident Escalation Policies</a:t>
              </a:r>
              <a:r>
                <a:rPr lang="en-US" sz="1200" dirty="0">
                  <a:solidFill>
                    <a:schemeClr val="bg1"/>
                  </a:solidFill>
                </a:rPr>
                <a:t> </a:t>
              </a:r>
            </a:p>
            <a:p>
              <a:pPr algn="r">
                <a:spcAft>
                  <a:spcPts val="300"/>
                </a:spcAft>
              </a:pPr>
              <a:r>
                <a:rPr lang="en-US" sz="1100" dirty="0">
                  <a:solidFill>
                    <a:schemeClr val="bg1"/>
                  </a:solidFill>
                </a:rPr>
                <a:t>Implement automatic escalation procedures to ensure critical issues receive timely attention from relevant stakeholders. </a:t>
              </a:r>
            </a:p>
          </p:txBody>
        </p:sp>
      </p:grpSp>
      <p:grpSp>
        <p:nvGrpSpPr>
          <p:cNvPr id="52" name="Group 51">
            <a:extLst>
              <a:ext uri="{FF2B5EF4-FFF2-40B4-BE49-F238E27FC236}">
                <a16:creationId xmlns:a16="http://schemas.microsoft.com/office/drawing/2014/main" id="{F503C16B-3461-16D7-D7D1-5A36C5C78BC9}"/>
              </a:ext>
            </a:extLst>
          </p:cNvPr>
          <p:cNvGrpSpPr/>
          <p:nvPr/>
        </p:nvGrpSpPr>
        <p:grpSpPr>
          <a:xfrm>
            <a:off x="359420" y="5471444"/>
            <a:ext cx="11463634" cy="823302"/>
            <a:chOff x="359420" y="2055802"/>
            <a:chExt cx="11463634" cy="823302"/>
          </a:xfrm>
        </p:grpSpPr>
        <p:sp>
          <p:nvSpPr>
            <p:cNvPr id="64" name="TextBox 63">
              <a:extLst>
                <a:ext uri="{FF2B5EF4-FFF2-40B4-BE49-F238E27FC236}">
                  <a16:creationId xmlns:a16="http://schemas.microsoft.com/office/drawing/2014/main" id="{5FFD838E-49D7-E046-B05B-DF44F61AAAD9}"/>
                </a:ext>
              </a:extLst>
            </p:cNvPr>
            <p:cNvSpPr txBox="1"/>
            <p:nvPr/>
          </p:nvSpPr>
          <p:spPr>
            <a:xfrm>
              <a:off x="359420" y="2055802"/>
              <a:ext cx="3370752" cy="823302"/>
            </a:xfrm>
            <a:prstGeom prst="rect">
              <a:avLst/>
            </a:prstGeom>
            <a:noFill/>
          </p:spPr>
          <p:txBody>
            <a:bodyPr wrap="square" rtlCol="0" anchor="ctr">
              <a:spAutoFit/>
            </a:bodyPr>
            <a:lstStyle/>
            <a:p>
              <a:pPr>
                <a:spcAft>
                  <a:spcPts val="300"/>
                </a:spcAft>
              </a:pPr>
              <a:r>
                <a:rPr lang="en-US" sz="1200" b="1" dirty="0">
                  <a:solidFill>
                    <a:schemeClr val="bg1"/>
                  </a:solidFill>
                </a:rPr>
                <a:t>User-Friendly Interface </a:t>
              </a:r>
            </a:p>
            <a:p>
              <a:pPr>
                <a:spcAft>
                  <a:spcPts val="300"/>
                </a:spcAft>
              </a:pPr>
              <a:r>
                <a:rPr lang="en-US" sz="1100" dirty="0">
                  <a:solidFill>
                    <a:schemeClr val="bg1"/>
                  </a:solidFill>
                </a:rPr>
                <a:t>Customize your dashboards to showcase the most relevant data for your organization, offering a visual, intuitive experience.</a:t>
              </a:r>
            </a:p>
          </p:txBody>
        </p:sp>
        <p:sp>
          <p:nvSpPr>
            <p:cNvPr id="65" name="TextBox 64">
              <a:extLst>
                <a:ext uri="{FF2B5EF4-FFF2-40B4-BE49-F238E27FC236}">
                  <a16:creationId xmlns:a16="http://schemas.microsoft.com/office/drawing/2014/main" id="{525EB9B5-8F83-A290-E83C-856B7DEC9C6C}"/>
                </a:ext>
              </a:extLst>
            </p:cNvPr>
            <p:cNvSpPr txBox="1"/>
            <p:nvPr/>
          </p:nvSpPr>
          <p:spPr>
            <a:xfrm>
              <a:off x="8452302" y="2140440"/>
              <a:ext cx="3370752" cy="654025"/>
            </a:xfrm>
            <a:prstGeom prst="rect">
              <a:avLst/>
            </a:prstGeom>
            <a:noFill/>
          </p:spPr>
          <p:txBody>
            <a:bodyPr wrap="square" rtlCol="0" anchor="ctr">
              <a:spAutoFit/>
            </a:bodyPr>
            <a:lstStyle/>
            <a:p>
              <a:pPr algn="r">
                <a:spcAft>
                  <a:spcPts val="300"/>
                </a:spcAft>
              </a:pPr>
              <a:r>
                <a:rPr lang="en-US" sz="1200" b="1" dirty="0">
                  <a:solidFill>
                    <a:schemeClr val="bg1"/>
                  </a:solidFill>
                </a:rPr>
                <a:t>Drag-and-Drop Functionality</a:t>
              </a:r>
            </a:p>
            <a:p>
              <a:pPr algn="r">
                <a:spcAft>
                  <a:spcPts val="300"/>
                </a:spcAft>
              </a:pPr>
              <a:r>
                <a:rPr lang="en-US" sz="1100" dirty="0">
                  <a:solidFill>
                    <a:schemeClr val="bg1"/>
                  </a:solidFill>
                </a:rPr>
                <a:t>Easily add or rearrange widgets to tailor dashboards to specific operational needs.</a:t>
              </a:r>
            </a:p>
          </p:txBody>
        </p:sp>
      </p:grpSp>
      <p:cxnSp>
        <p:nvCxnSpPr>
          <p:cNvPr id="66" name="Straight Connector 65">
            <a:extLst>
              <a:ext uri="{FF2B5EF4-FFF2-40B4-BE49-F238E27FC236}">
                <a16:creationId xmlns:a16="http://schemas.microsoft.com/office/drawing/2014/main" id="{EBE51479-DB3F-1064-DF0C-8A3E95A8D3FB}"/>
              </a:ext>
            </a:extLst>
          </p:cNvPr>
          <p:cNvCxnSpPr>
            <a:cxnSpLocks/>
          </p:cNvCxnSpPr>
          <p:nvPr/>
        </p:nvCxnSpPr>
        <p:spPr>
          <a:xfrm>
            <a:off x="342900" y="3098251"/>
            <a:ext cx="11285877" cy="0"/>
          </a:xfrm>
          <a:prstGeom prst="line">
            <a:avLst/>
          </a:prstGeom>
          <a:ln w="3175">
            <a:gradFill flip="none" rotWithShape="1">
              <a:gsLst>
                <a:gs pos="0">
                  <a:schemeClr val="accent1">
                    <a:lumMod val="5000"/>
                    <a:lumOff val="95000"/>
                    <a:alpha val="9000"/>
                  </a:schemeClr>
                </a:gs>
                <a:gs pos="52000">
                  <a:schemeClr val="bg1"/>
                </a:gs>
                <a:gs pos="100000">
                  <a:schemeClr val="bg1">
                    <a:alpha val="9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A087FCA-88A5-6F9F-53DF-C74EFFA662CF}"/>
              </a:ext>
            </a:extLst>
          </p:cNvPr>
          <p:cNvCxnSpPr>
            <a:cxnSpLocks/>
          </p:cNvCxnSpPr>
          <p:nvPr/>
        </p:nvCxnSpPr>
        <p:spPr>
          <a:xfrm>
            <a:off x="342900" y="4101389"/>
            <a:ext cx="11285877" cy="0"/>
          </a:xfrm>
          <a:prstGeom prst="line">
            <a:avLst/>
          </a:prstGeom>
          <a:ln w="3175">
            <a:gradFill flip="none" rotWithShape="1">
              <a:gsLst>
                <a:gs pos="0">
                  <a:schemeClr val="accent1">
                    <a:lumMod val="5000"/>
                    <a:lumOff val="95000"/>
                    <a:alpha val="9000"/>
                  </a:schemeClr>
                </a:gs>
                <a:gs pos="52000">
                  <a:schemeClr val="bg1"/>
                </a:gs>
                <a:gs pos="100000">
                  <a:schemeClr val="bg1">
                    <a:alpha val="9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10DA8F3-A7BD-2E46-9CD9-70C834EF3B91}"/>
              </a:ext>
            </a:extLst>
          </p:cNvPr>
          <p:cNvCxnSpPr>
            <a:cxnSpLocks/>
          </p:cNvCxnSpPr>
          <p:nvPr/>
        </p:nvCxnSpPr>
        <p:spPr>
          <a:xfrm>
            <a:off x="342900" y="5289193"/>
            <a:ext cx="11285877" cy="0"/>
          </a:xfrm>
          <a:prstGeom prst="line">
            <a:avLst/>
          </a:prstGeom>
          <a:ln w="3175">
            <a:gradFill flip="none" rotWithShape="1">
              <a:gsLst>
                <a:gs pos="0">
                  <a:schemeClr val="accent1">
                    <a:lumMod val="5000"/>
                    <a:lumOff val="95000"/>
                    <a:alpha val="9000"/>
                  </a:schemeClr>
                </a:gs>
                <a:gs pos="52000">
                  <a:schemeClr val="bg1"/>
                </a:gs>
                <a:gs pos="100000">
                  <a:schemeClr val="bg1">
                    <a:alpha val="9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B6127145-0691-094A-E4F4-B62A21D919C1}"/>
              </a:ext>
            </a:extLst>
          </p:cNvPr>
          <p:cNvGrpSpPr/>
          <p:nvPr/>
        </p:nvGrpSpPr>
        <p:grpSpPr>
          <a:xfrm>
            <a:off x="3588691" y="2629244"/>
            <a:ext cx="5014619" cy="2944289"/>
            <a:chOff x="2674516" y="1955802"/>
            <a:chExt cx="3794972" cy="2228184"/>
          </a:xfrm>
        </p:grpSpPr>
        <p:pic>
          <p:nvPicPr>
            <p:cNvPr id="78" name="Picture 77" descr="A screenshot of a computer&#10;&#10;AI-generated content may be incorrect.">
              <a:extLst>
                <a:ext uri="{FF2B5EF4-FFF2-40B4-BE49-F238E27FC236}">
                  <a16:creationId xmlns:a16="http://schemas.microsoft.com/office/drawing/2014/main" id="{D2C12177-1D18-39CD-88D7-45EF98C600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4077" y="2116097"/>
              <a:ext cx="2863024" cy="1793997"/>
            </a:xfrm>
            <a:prstGeom prst="rect">
              <a:avLst/>
            </a:prstGeom>
          </p:spPr>
        </p:pic>
        <p:grpSp>
          <p:nvGrpSpPr>
            <p:cNvPr id="79" name="Group 78">
              <a:extLst>
                <a:ext uri="{FF2B5EF4-FFF2-40B4-BE49-F238E27FC236}">
                  <a16:creationId xmlns:a16="http://schemas.microsoft.com/office/drawing/2014/main" id="{BAA594E4-763A-AD62-8970-0C11ED791145}"/>
                </a:ext>
              </a:extLst>
            </p:cNvPr>
            <p:cNvGrpSpPr/>
            <p:nvPr/>
          </p:nvGrpSpPr>
          <p:grpSpPr>
            <a:xfrm>
              <a:off x="2674516" y="1955802"/>
              <a:ext cx="3794972" cy="2228184"/>
              <a:chOff x="1091303" y="490537"/>
              <a:chExt cx="10009393" cy="5876925"/>
            </a:xfrm>
          </p:grpSpPr>
          <p:pic>
            <p:nvPicPr>
              <p:cNvPr id="80" name="Picture 79">
                <a:extLst>
                  <a:ext uri="{FF2B5EF4-FFF2-40B4-BE49-F238E27FC236}">
                    <a16:creationId xmlns:a16="http://schemas.microsoft.com/office/drawing/2014/main" id="{643E84DD-3021-B9A9-4604-1F9352ED2D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1303" y="490537"/>
                <a:ext cx="10009393" cy="5876925"/>
              </a:xfrm>
              <a:prstGeom prst="rect">
                <a:avLst/>
              </a:prstGeom>
            </p:spPr>
          </p:pic>
          <p:sp>
            <p:nvSpPr>
              <p:cNvPr id="81" name="Rectangle 80">
                <a:extLst>
                  <a:ext uri="{FF2B5EF4-FFF2-40B4-BE49-F238E27FC236}">
                    <a16:creationId xmlns:a16="http://schemas.microsoft.com/office/drawing/2014/main" id="{26207B68-5EF8-F548-83E2-76C8CC5D408D}"/>
                  </a:ext>
                </a:extLst>
              </p:cNvPr>
              <p:cNvSpPr/>
              <p:nvPr/>
            </p:nvSpPr>
            <p:spPr>
              <a:xfrm>
                <a:off x="5581650" y="5848348"/>
                <a:ext cx="785813" cy="161925"/>
              </a:xfrm>
              <a:prstGeom prst="rect">
                <a:avLst/>
              </a:prstGeom>
              <a:solidFill>
                <a:srgbClr val="2321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spTree>
    <p:extLst>
      <p:ext uri="{BB962C8B-B14F-4D97-AF65-F5344CB8AC3E}">
        <p14:creationId xmlns:p14="http://schemas.microsoft.com/office/powerpoint/2010/main" val="3459590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4D12B-6F3C-2629-63CD-0F14DC9135E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001EE61-58EB-251B-2114-FDDEC2CB492C}"/>
              </a:ext>
            </a:extLst>
          </p:cNvPr>
          <p:cNvSpPr/>
          <p:nvPr/>
        </p:nvSpPr>
        <p:spPr>
          <a:xfrm>
            <a:off x="604334" y="786196"/>
            <a:ext cx="3447161" cy="747338"/>
          </a:xfrm>
          <a:prstGeom prst="rect">
            <a:avLst/>
          </a:prstGeom>
          <a:effectLst>
            <a:softEdge rad="254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7E97385D-EFC0-8589-6068-6F2525E8EE7D}"/>
              </a:ext>
            </a:extLst>
          </p:cNvPr>
          <p:cNvSpPr/>
          <p:nvPr/>
        </p:nvSpPr>
        <p:spPr>
          <a:xfrm>
            <a:off x="457200" y="2125172"/>
            <a:ext cx="11277600" cy="4351828"/>
          </a:xfrm>
          <a:prstGeom prst="roundRect">
            <a:avLst>
              <a:gd name="adj" fmla="val 332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 name="Straight Connector 1">
            <a:extLst>
              <a:ext uri="{FF2B5EF4-FFF2-40B4-BE49-F238E27FC236}">
                <a16:creationId xmlns:a16="http://schemas.microsoft.com/office/drawing/2014/main" id="{5C8D6695-1AF8-1572-F65B-9F0E82A23437}"/>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782F4B20-B542-5201-171F-F19C03AF2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C6454084-6CBC-2518-AF59-F38B15BA5457}"/>
              </a:ext>
            </a:extLst>
          </p:cNvPr>
          <p:cNvSpPr txBox="1"/>
          <p:nvPr/>
        </p:nvSpPr>
        <p:spPr>
          <a:xfrm>
            <a:off x="662551" y="845129"/>
            <a:ext cx="8742641" cy="1138773"/>
          </a:xfrm>
          <a:prstGeom prst="rect">
            <a:avLst/>
          </a:prstGeom>
          <a:noFill/>
          <a:effectLst/>
        </p:spPr>
        <p:txBody>
          <a:bodyPr wrap="square" rtlCol="0">
            <a:spAutoFit/>
          </a:bodyPr>
          <a:lstStyle/>
          <a:p>
            <a:pPr defTabSz="457189"/>
            <a:r>
              <a:rPr lang="en-US" sz="4000" b="1" dirty="0">
                <a:solidFill>
                  <a:schemeClr val="bg1"/>
                </a:solidFill>
                <a:latin typeface="+mj-lt"/>
              </a:rPr>
              <a:t>Nutanix</a:t>
            </a:r>
            <a:r>
              <a:rPr lang="en-US" sz="3600" b="1" dirty="0">
                <a:solidFill>
                  <a:schemeClr val="bg1"/>
                </a:solidFill>
                <a:latin typeface="+mj-lt"/>
              </a:rPr>
              <a:t> </a:t>
            </a:r>
          </a:p>
          <a:p>
            <a:pPr defTabSz="457189"/>
            <a:r>
              <a:rPr lang="en-US" sz="2800" b="1" dirty="0">
                <a:solidFill>
                  <a:prstClr val="black"/>
                </a:solidFill>
                <a:latin typeface="+mj-lt"/>
              </a:rPr>
              <a:t>	</a:t>
            </a:r>
            <a:r>
              <a:rPr lang="en-US" sz="2800" b="1" dirty="0">
                <a:latin typeface="+mj-lt"/>
              </a:rPr>
              <a:t>Detailed Management Dashboards </a:t>
            </a:r>
          </a:p>
        </p:txBody>
      </p:sp>
      <p:sp>
        <p:nvSpPr>
          <p:cNvPr id="7" name="TextBox 6">
            <a:extLst>
              <a:ext uri="{FF2B5EF4-FFF2-40B4-BE49-F238E27FC236}">
                <a16:creationId xmlns:a16="http://schemas.microsoft.com/office/drawing/2014/main" id="{6C4EA9E8-60F4-703C-B741-422D183CF1AD}"/>
              </a:ext>
            </a:extLst>
          </p:cNvPr>
          <p:cNvSpPr txBox="1"/>
          <p:nvPr/>
        </p:nvSpPr>
        <p:spPr>
          <a:xfrm>
            <a:off x="604334" y="2434851"/>
            <a:ext cx="3114225" cy="646331"/>
          </a:xfrm>
          <a:prstGeom prst="rect">
            <a:avLst/>
          </a:prstGeom>
          <a:noFill/>
        </p:spPr>
        <p:txBody>
          <a:bodyPr wrap="square" rtlCol="0">
            <a:spAutoFit/>
          </a:bodyPr>
          <a:lstStyle/>
          <a:p>
            <a:r>
              <a:rPr lang="en-US" sz="1200" dirty="0"/>
              <a:t>NetWatch OPS allows for the integration of Nutanix API data in management dashboards. </a:t>
            </a:r>
          </a:p>
        </p:txBody>
      </p:sp>
      <p:sp>
        <p:nvSpPr>
          <p:cNvPr id="8" name="TextBox 7">
            <a:extLst>
              <a:ext uri="{FF2B5EF4-FFF2-40B4-BE49-F238E27FC236}">
                <a16:creationId xmlns:a16="http://schemas.microsoft.com/office/drawing/2014/main" id="{528460B9-51A4-806C-BDD4-13029CE08FF1}"/>
              </a:ext>
            </a:extLst>
          </p:cNvPr>
          <p:cNvSpPr txBox="1"/>
          <p:nvPr/>
        </p:nvSpPr>
        <p:spPr>
          <a:xfrm>
            <a:off x="604334" y="3320326"/>
            <a:ext cx="3114225" cy="830997"/>
          </a:xfrm>
          <a:prstGeom prst="rect">
            <a:avLst/>
          </a:prstGeom>
          <a:noFill/>
        </p:spPr>
        <p:txBody>
          <a:bodyPr wrap="square" rtlCol="0">
            <a:spAutoFit/>
          </a:bodyPr>
          <a:lstStyle/>
          <a:p>
            <a:r>
              <a:rPr lang="en-US" sz="1200" dirty="0"/>
              <a:t>The layout is customized by our team based on your requirements for latency, space utilization and compliance &amp; risk. </a:t>
            </a:r>
          </a:p>
        </p:txBody>
      </p:sp>
      <p:sp>
        <p:nvSpPr>
          <p:cNvPr id="9" name="TextBox 8">
            <a:extLst>
              <a:ext uri="{FF2B5EF4-FFF2-40B4-BE49-F238E27FC236}">
                <a16:creationId xmlns:a16="http://schemas.microsoft.com/office/drawing/2014/main" id="{C8DFFB3E-A43F-37F8-8EDD-761773A68DDF}"/>
              </a:ext>
            </a:extLst>
          </p:cNvPr>
          <p:cNvSpPr txBox="1"/>
          <p:nvPr/>
        </p:nvSpPr>
        <p:spPr>
          <a:xfrm>
            <a:off x="604334" y="4303671"/>
            <a:ext cx="3114225" cy="1015663"/>
          </a:xfrm>
          <a:prstGeom prst="rect">
            <a:avLst/>
          </a:prstGeom>
          <a:noFill/>
        </p:spPr>
        <p:txBody>
          <a:bodyPr wrap="square" rtlCol="0">
            <a:spAutoFit/>
          </a:bodyPr>
          <a:lstStyle/>
          <a:p>
            <a:r>
              <a:rPr lang="en-US" sz="1200" dirty="0"/>
              <a:t>Since all data is captured and stored in Netwatch OPS backend, you can build reports for it or simply ask the Ai about utilization or latency or even about password alerts. </a:t>
            </a:r>
          </a:p>
        </p:txBody>
      </p:sp>
      <p:sp>
        <p:nvSpPr>
          <p:cNvPr id="10" name="TextBox 9">
            <a:extLst>
              <a:ext uri="{FF2B5EF4-FFF2-40B4-BE49-F238E27FC236}">
                <a16:creationId xmlns:a16="http://schemas.microsoft.com/office/drawing/2014/main" id="{2065E45D-71FF-9936-A2F7-0BBA701FFEA7}"/>
              </a:ext>
            </a:extLst>
          </p:cNvPr>
          <p:cNvSpPr txBox="1"/>
          <p:nvPr/>
        </p:nvSpPr>
        <p:spPr>
          <a:xfrm>
            <a:off x="604334" y="5515080"/>
            <a:ext cx="3114225" cy="954107"/>
          </a:xfrm>
          <a:prstGeom prst="rect">
            <a:avLst/>
          </a:prstGeom>
          <a:noFill/>
        </p:spPr>
        <p:txBody>
          <a:bodyPr wrap="square" rtlCol="0">
            <a:spAutoFit/>
          </a:bodyPr>
          <a:lstStyle/>
          <a:p>
            <a:r>
              <a:rPr lang="en-US" sz="1400" b="1" dirty="0">
                <a:solidFill>
                  <a:schemeClr val="accent1"/>
                </a:solidFill>
              </a:rPr>
              <a:t>NetWatch.Ai makes management of the Nutanix environment simple and efficient. </a:t>
            </a:r>
          </a:p>
        </p:txBody>
      </p:sp>
      <p:cxnSp>
        <p:nvCxnSpPr>
          <p:cNvPr id="11" name="Straight Connector 10">
            <a:extLst>
              <a:ext uri="{FF2B5EF4-FFF2-40B4-BE49-F238E27FC236}">
                <a16:creationId xmlns:a16="http://schemas.microsoft.com/office/drawing/2014/main" id="{EBE2BCED-A655-3DA5-1819-21220C8F73C1}"/>
              </a:ext>
            </a:extLst>
          </p:cNvPr>
          <p:cNvCxnSpPr>
            <a:cxnSpLocks/>
          </p:cNvCxnSpPr>
          <p:nvPr/>
        </p:nvCxnSpPr>
        <p:spPr>
          <a:xfrm>
            <a:off x="457200" y="3179055"/>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D717E15-F627-F7F3-0C3B-C365AF18A1F3}"/>
              </a:ext>
            </a:extLst>
          </p:cNvPr>
          <p:cNvCxnSpPr>
            <a:cxnSpLocks/>
          </p:cNvCxnSpPr>
          <p:nvPr/>
        </p:nvCxnSpPr>
        <p:spPr>
          <a:xfrm>
            <a:off x="457200" y="4205798"/>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F667D5-29E2-0D38-F8A0-D0C6240C5874}"/>
              </a:ext>
            </a:extLst>
          </p:cNvPr>
          <p:cNvCxnSpPr>
            <a:cxnSpLocks/>
          </p:cNvCxnSpPr>
          <p:nvPr/>
        </p:nvCxnSpPr>
        <p:spPr>
          <a:xfrm>
            <a:off x="457200" y="5417207"/>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F567827-0271-7FB7-F6AC-81B81AC08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807" y="895080"/>
            <a:ext cx="834794" cy="584356"/>
          </a:xfrm>
          <a:prstGeom prst="rect">
            <a:avLst/>
          </a:prstGeom>
          <a:gradFill>
            <a:gsLst>
              <a:gs pos="0">
                <a:srgbClr val="91EBC2"/>
              </a:gs>
              <a:gs pos="74000">
                <a:schemeClr val="accent1">
                  <a:lumMod val="45000"/>
                  <a:lumOff val="55000"/>
                </a:schemeClr>
              </a:gs>
              <a:gs pos="83000">
                <a:schemeClr val="accent1">
                  <a:lumMod val="60000"/>
                  <a:lumOff val="40000"/>
                </a:schemeClr>
              </a:gs>
              <a:gs pos="100000">
                <a:schemeClr val="accent1">
                  <a:lumMod val="75000"/>
                </a:schemeClr>
              </a:gs>
            </a:gsLst>
            <a:lin ang="5400000" scaled="1"/>
          </a:gradFill>
        </p:spPr>
      </p:pic>
      <p:pic>
        <p:nvPicPr>
          <p:cNvPr id="19" name="Picture 18" descr="A screenshot of a computer&#10;&#10;AI-generated content may be incorrect.">
            <a:extLst>
              <a:ext uri="{FF2B5EF4-FFF2-40B4-BE49-F238E27FC236}">
                <a16:creationId xmlns:a16="http://schemas.microsoft.com/office/drawing/2014/main" id="{420A3BEA-E0F9-30BE-0120-2C78CE2327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803" y="4148294"/>
            <a:ext cx="4366185" cy="1934256"/>
          </a:xfrm>
          <a:prstGeom prst="rect">
            <a:avLst/>
          </a:prstGeom>
          <a:effectLst>
            <a:outerShdw blurRad="50800" dist="38100" dir="5400000" algn="t" rotWithShape="0">
              <a:prstClr val="black">
                <a:alpha val="40000"/>
              </a:prstClr>
            </a:outerShdw>
            <a:softEdge rad="38100"/>
          </a:effectLst>
        </p:spPr>
      </p:pic>
      <p:pic>
        <p:nvPicPr>
          <p:cNvPr id="21" name="Picture 20" descr="A screenshot of a computer&#10;&#10;AI-generated content may be incorrect.">
            <a:extLst>
              <a:ext uri="{FF2B5EF4-FFF2-40B4-BE49-F238E27FC236}">
                <a16:creationId xmlns:a16="http://schemas.microsoft.com/office/drawing/2014/main" id="{1EC89D2D-4764-9093-AB69-6DCA49E8BD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7177" y="2287720"/>
            <a:ext cx="4188410" cy="2282559"/>
          </a:xfrm>
          <a:prstGeom prst="rect">
            <a:avLst/>
          </a:prstGeom>
          <a:effectLst>
            <a:outerShdw blurRad="50800" dist="38100" dir="5400000" algn="t" rotWithShape="0">
              <a:prstClr val="black">
                <a:alpha val="40000"/>
              </a:prstClr>
            </a:outerShdw>
            <a:softEdge rad="38100"/>
          </a:effectLst>
        </p:spPr>
      </p:pic>
      <p:pic>
        <p:nvPicPr>
          <p:cNvPr id="16" name="Picture 15" descr="A screenshot of a computer&#10;&#10;AI-generated content may be incorrect.">
            <a:extLst>
              <a:ext uri="{FF2B5EF4-FFF2-40B4-BE49-F238E27FC236}">
                <a16:creationId xmlns:a16="http://schemas.microsoft.com/office/drawing/2014/main" id="{DBB6B9FC-E4D5-D890-A9A0-8DB2D8B9FE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78936" y="3155087"/>
            <a:ext cx="4502998" cy="3014591"/>
          </a:xfrm>
          <a:prstGeom prst="rect">
            <a:avLst/>
          </a:prstGeom>
          <a:effectLst>
            <a:outerShdw blurRad="50800" dist="38100" dir="5400000" algn="t" rotWithShape="0">
              <a:prstClr val="black">
                <a:alpha val="40000"/>
              </a:prstClr>
            </a:outerShdw>
            <a:softEdge rad="38100"/>
          </a:effectLst>
        </p:spPr>
      </p:pic>
    </p:spTree>
    <p:extLst>
      <p:ext uri="{BB962C8B-B14F-4D97-AF65-F5344CB8AC3E}">
        <p14:creationId xmlns:p14="http://schemas.microsoft.com/office/powerpoint/2010/main" val="571438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91529-932F-C067-14A0-42243D7B994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55CCF52-F990-47E8-DF2C-BF364879492C}"/>
              </a:ext>
            </a:extLst>
          </p:cNvPr>
          <p:cNvSpPr/>
          <p:nvPr/>
        </p:nvSpPr>
        <p:spPr>
          <a:xfrm>
            <a:off x="457200" y="2125172"/>
            <a:ext cx="11277600" cy="4351828"/>
          </a:xfrm>
          <a:prstGeom prst="roundRect">
            <a:avLst>
              <a:gd name="adj" fmla="val 332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 name="Straight Connector 1">
            <a:extLst>
              <a:ext uri="{FF2B5EF4-FFF2-40B4-BE49-F238E27FC236}">
                <a16:creationId xmlns:a16="http://schemas.microsoft.com/office/drawing/2014/main" id="{D3D8330F-B5F7-F64E-903E-F90849A262B2}"/>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199A60CF-7C50-5976-9CF4-C139A7697A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2E4AB54F-3D58-1E88-5872-83302409E266}"/>
              </a:ext>
            </a:extLst>
          </p:cNvPr>
          <p:cNvSpPr txBox="1"/>
          <p:nvPr/>
        </p:nvSpPr>
        <p:spPr>
          <a:xfrm>
            <a:off x="359420" y="868139"/>
            <a:ext cx="8742641" cy="1077218"/>
          </a:xfrm>
          <a:prstGeom prst="rect">
            <a:avLst/>
          </a:prstGeom>
          <a:noFill/>
        </p:spPr>
        <p:txBody>
          <a:bodyPr wrap="square" rtlCol="0">
            <a:spAutoFit/>
          </a:bodyPr>
          <a:lstStyle/>
          <a:p>
            <a:pPr defTabSz="457189"/>
            <a:r>
              <a:rPr lang="en-US" sz="3600" b="1" dirty="0">
                <a:solidFill>
                  <a:schemeClr val="accent1"/>
                </a:solidFill>
                <a:latin typeface="+mj-lt"/>
              </a:rPr>
              <a:t>M365 </a:t>
            </a:r>
          </a:p>
          <a:p>
            <a:pPr defTabSz="457189"/>
            <a:r>
              <a:rPr lang="en-US" sz="2800" b="1" dirty="0">
                <a:solidFill>
                  <a:prstClr val="black"/>
                </a:solidFill>
                <a:latin typeface="+mj-lt"/>
              </a:rPr>
              <a:t>	Cloud Key Management Dashboards </a:t>
            </a:r>
          </a:p>
        </p:txBody>
      </p:sp>
      <p:pic>
        <p:nvPicPr>
          <p:cNvPr id="3" name="Picture 2">
            <a:extLst>
              <a:ext uri="{FF2B5EF4-FFF2-40B4-BE49-F238E27FC236}">
                <a16:creationId xmlns:a16="http://schemas.microsoft.com/office/drawing/2014/main" id="{4D67C31D-1179-D2A8-08D5-15F63157A130}"/>
              </a:ext>
            </a:extLst>
          </p:cNvPr>
          <p:cNvPicPr>
            <a:picLocks noChangeAspect="1"/>
          </p:cNvPicPr>
          <p:nvPr/>
        </p:nvPicPr>
        <p:blipFill>
          <a:blip r:embed="rId3">
            <a:extLst>
              <a:ext uri="{28A0092B-C50C-407E-A947-70E740481C1C}">
                <a14:useLocalDpi xmlns:a14="http://schemas.microsoft.com/office/drawing/2010/main" val="0"/>
              </a:ext>
            </a:extLst>
          </a:blip>
          <a:srcRect l="287" t="1634" r="3347" b="-1"/>
          <a:stretch/>
        </p:blipFill>
        <p:spPr>
          <a:xfrm>
            <a:off x="3821601" y="2125171"/>
            <a:ext cx="7913199" cy="4351823"/>
          </a:xfrm>
          <a:custGeom>
            <a:avLst/>
            <a:gdLst>
              <a:gd name="connsiteX0" fmla="*/ 0 w 6032503"/>
              <a:gd name="connsiteY0" fmla="*/ 0 h 3294888"/>
              <a:gd name="connsiteX1" fmla="*/ 5980906 w 6032503"/>
              <a:gd name="connsiteY1" fmla="*/ 0 h 3294888"/>
              <a:gd name="connsiteX2" fmla="*/ 5998193 w 6032503"/>
              <a:gd name="connsiteY2" fmla="*/ 11655 h 3294888"/>
              <a:gd name="connsiteX3" fmla="*/ 6032503 w 6032503"/>
              <a:gd name="connsiteY3" fmla="*/ 94487 h 3294888"/>
              <a:gd name="connsiteX4" fmla="*/ 6032503 w 6032503"/>
              <a:gd name="connsiteY4" fmla="*/ 3177746 h 3294888"/>
              <a:gd name="connsiteX5" fmla="*/ 5915361 w 6032503"/>
              <a:gd name="connsiteY5" fmla="*/ 3294888 h 3294888"/>
              <a:gd name="connsiteX6" fmla="*/ 0 w 6032503"/>
              <a:gd name="connsiteY6" fmla="*/ 3294888 h 329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503" h="3294888">
                <a:moveTo>
                  <a:pt x="0" y="0"/>
                </a:moveTo>
                <a:lnTo>
                  <a:pt x="5980906" y="0"/>
                </a:lnTo>
                <a:lnTo>
                  <a:pt x="5998193" y="11655"/>
                </a:lnTo>
                <a:cubicBezTo>
                  <a:pt x="6019391" y="32854"/>
                  <a:pt x="6032503" y="62139"/>
                  <a:pt x="6032503" y="94487"/>
                </a:cubicBezTo>
                <a:lnTo>
                  <a:pt x="6032503" y="3177746"/>
                </a:lnTo>
                <a:cubicBezTo>
                  <a:pt x="6032503" y="3242442"/>
                  <a:pt x="5980057" y="3294888"/>
                  <a:pt x="5915361" y="3294888"/>
                </a:cubicBezTo>
                <a:lnTo>
                  <a:pt x="0" y="3294888"/>
                </a:lnTo>
                <a:close/>
              </a:path>
            </a:pathLst>
          </a:custGeom>
        </p:spPr>
      </p:pic>
      <p:sp>
        <p:nvSpPr>
          <p:cNvPr id="7" name="TextBox 6">
            <a:extLst>
              <a:ext uri="{FF2B5EF4-FFF2-40B4-BE49-F238E27FC236}">
                <a16:creationId xmlns:a16="http://schemas.microsoft.com/office/drawing/2014/main" id="{80E75D90-DE72-2F10-2DA3-A69E87F6BEEA}"/>
              </a:ext>
            </a:extLst>
          </p:cNvPr>
          <p:cNvSpPr txBox="1"/>
          <p:nvPr/>
        </p:nvSpPr>
        <p:spPr>
          <a:xfrm>
            <a:off x="604334" y="2434851"/>
            <a:ext cx="3114225" cy="646331"/>
          </a:xfrm>
          <a:prstGeom prst="rect">
            <a:avLst/>
          </a:prstGeom>
          <a:noFill/>
        </p:spPr>
        <p:txBody>
          <a:bodyPr wrap="square" rtlCol="0">
            <a:spAutoFit/>
          </a:bodyPr>
          <a:lstStyle/>
          <a:p>
            <a:r>
              <a:rPr lang="en-US" sz="1200" dirty="0"/>
              <a:t>NetWatch OPS allows for the optional use of M365 management of keys from a quick dashboard view. </a:t>
            </a:r>
          </a:p>
        </p:txBody>
      </p:sp>
      <p:sp>
        <p:nvSpPr>
          <p:cNvPr id="8" name="TextBox 7">
            <a:extLst>
              <a:ext uri="{FF2B5EF4-FFF2-40B4-BE49-F238E27FC236}">
                <a16:creationId xmlns:a16="http://schemas.microsoft.com/office/drawing/2014/main" id="{8002D667-7D11-E34F-803D-BE204E60E99E}"/>
              </a:ext>
            </a:extLst>
          </p:cNvPr>
          <p:cNvSpPr txBox="1"/>
          <p:nvPr/>
        </p:nvSpPr>
        <p:spPr>
          <a:xfrm>
            <a:off x="604334" y="3276928"/>
            <a:ext cx="3114225" cy="830997"/>
          </a:xfrm>
          <a:prstGeom prst="rect">
            <a:avLst/>
          </a:prstGeom>
          <a:noFill/>
        </p:spPr>
        <p:txBody>
          <a:bodyPr wrap="square" rtlCol="0">
            <a:spAutoFit/>
          </a:bodyPr>
          <a:lstStyle/>
          <a:p>
            <a:r>
              <a:rPr lang="en-US" sz="1200" dirty="0"/>
              <a:t>The layout is customized based on your requirements for mailboxes, OneDrive, SharePoint or Teams metrics.</a:t>
            </a:r>
          </a:p>
        </p:txBody>
      </p:sp>
      <p:sp>
        <p:nvSpPr>
          <p:cNvPr id="9" name="TextBox 8">
            <a:extLst>
              <a:ext uri="{FF2B5EF4-FFF2-40B4-BE49-F238E27FC236}">
                <a16:creationId xmlns:a16="http://schemas.microsoft.com/office/drawing/2014/main" id="{AA00272B-7B21-8EFA-4237-780E7544A397}"/>
              </a:ext>
            </a:extLst>
          </p:cNvPr>
          <p:cNvSpPr txBox="1"/>
          <p:nvPr/>
        </p:nvSpPr>
        <p:spPr>
          <a:xfrm>
            <a:off x="604334" y="4303671"/>
            <a:ext cx="3114225" cy="1015663"/>
          </a:xfrm>
          <a:prstGeom prst="rect">
            <a:avLst/>
          </a:prstGeom>
          <a:noFill/>
        </p:spPr>
        <p:txBody>
          <a:bodyPr wrap="square" rtlCol="0">
            <a:spAutoFit/>
          </a:bodyPr>
          <a:lstStyle/>
          <a:p>
            <a:r>
              <a:rPr lang="en-US" sz="1200" dirty="0"/>
              <a:t>Since all data is captured and stored in Netwatch OPS backend, you can build reports for it or simply ask the Ai what keys aren’t being utilized or have passwords that are about to expire. </a:t>
            </a:r>
          </a:p>
        </p:txBody>
      </p:sp>
      <p:sp>
        <p:nvSpPr>
          <p:cNvPr id="10" name="TextBox 9">
            <a:extLst>
              <a:ext uri="{FF2B5EF4-FFF2-40B4-BE49-F238E27FC236}">
                <a16:creationId xmlns:a16="http://schemas.microsoft.com/office/drawing/2014/main" id="{730EB863-97C6-6EB5-67B1-46EDD611D097}"/>
              </a:ext>
            </a:extLst>
          </p:cNvPr>
          <p:cNvSpPr txBox="1"/>
          <p:nvPr/>
        </p:nvSpPr>
        <p:spPr>
          <a:xfrm>
            <a:off x="604334" y="5515080"/>
            <a:ext cx="3114225" cy="954107"/>
          </a:xfrm>
          <a:prstGeom prst="rect">
            <a:avLst/>
          </a:prstGeom>
          <a:noFill/>
        </p:spPr>
        <p:txBody>
          <a:bodyPr wrap="square" rtlCol="0">
            <a:spAutoFit/>
          </a:bodyPr>
          <a:lstStyle/>
          <a:p>
            <a:r>
              <a:rPr lang="en-US" sz="1400" b="1" dirty="0">
                <a:solidFill>
                  <a:schemeClr val="accent1"/>
                </a:solidFill>
              </a:rPr>
              <a:t>NetWatch.Ai makes management of the M365 environment simple and efficient. </a:t>
            </a:r>
          </a:p>
        </p:txBody>
      </p:sp>
      <p:cxnSp>
        <p:nvCxnSpPr>
          <p:cNvPr id="11" name="Straight Connector 10">
            <a:extLst>
              <a:ext uri="{FF2B5EF4-FFF2-40B4-BE49-F238E27FC236}">
                <a16:creationId xmlns:a16="http://schemas.microsoft.com/office/drawing/2014/main" id="{EF9F63BF-BCCB-E734-9150-80596F2AED9E}"/>
              </a:ext>
            </a:extLst>
          </p:cNvPr>
          <p:cNvCxnSpPr>
            <a:cxnSpLocks/>
          </p:cNvCxnSpPr>
          <p:nvPr/>
        </p:nvCxnSpPr>
        <p:spPr>
          <a:xfrm>
            <a:off x="457200" y="3179055"/>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526659F-3C35-0D34-B6D7-FCBC26690DF6}"/>
              </a:ext>
            </a:extLst>
          </p:cNvPr>
          <p:cNvCxnSpPr>
            <a:cxnSpLocks/>
          </p:cNvCxnSpPr>
          <p:nvPr/>
        </p:nvCxnSpPr>
        <p:spPr>
          <a:xfrm>
            <a:off x="457200" y="4205798"/>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3DE15FA-5ED0-B54B-B306-E406968FB74A}"/>
              </a:ext>
            </a:extLst>
          </p:cNvPr>
          <p:cNvCxnSpPr>
            <a:cxnSpLocks/>
          </p:cNvCxnSpPr>
          <p:nvPr/>
        </p:nvCxnSpPr>
        <p:spPr>
          <a:xfrm>
            <a:off x="457200" y="5417207"/>
            <a:ext cx="3364401" cy="0"/>
          </a:xfrm>
          <a:prstGeom prst="line">
            <a:avLst/>
          </a:prstGeom>
          <a:ln w="9525">
            <a:solidFill>
              <a:schemeClr val="bg1">
                <a:lumMod val="50000"/>
                <a:alpha val="42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141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03640E5-51AE-3887-CA65-C23766B76F59}"/>
            </a:ext>
          </a:extLst>
        </p:cNvPr>
        <p:cNvGrpSpPr/>
        <p:nvPr/>
      </p:nvGrpSpPr>
      <p:grpSpPr>
        <a:xfrm>
          <a:off x="0" y="0"/>
          <a:ext cx="0" cy="0"/>
          <a:chOff x="0" y="0"/>
          <a:chExt cx="0" cy="0"/>
        </a:xfrm>
      </p:grpSpPr>
      <p:pic>
        <p:nvPicPr>
          <p:cNvPr id="3" name="Picture 2" descr="A blue background with hexagons">
            <a:extLst>
              <a:ext uri="{FF2B5EF4-FFF2-40B4-BE49-F238E27FC236}">
                <a16:creationId xmlns:a16="http://schemas.microsoft.com/office/drawing/2014/main" id="{74B1A448-C902-89C9-A547-D3CAABD83E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cxnSp>
        <p:nvCxnSpPr>
          <p:cNvPr id="2" name="Straight Connector 1">
            <a:extLst>
              <a:ext uri="{FF2B5EF4-FFF2-40B4-BE49-F238E27FC236}">
                <a16:creationId xmlns:a16="http://schemas.microsoft.com/office/drawing/2014/main" id="{4924953F-606F-F57E-E17E-82972576342C}"/>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DD9D0A26-2032-5ABC-1B3E-6711B23F47AA}"/>
              </a:ext>
            </a:extLst>
          </p:cNvPr>
          <p:cNvGrpSpPr/>
          <p:nvPr/>
        </p:nvGrpSpPr>
        <p:grpSpPr>
          <a:xfrm>
            <a:off x="9102061" y="128050"/>
            <a:ext cx="1263358" cy="429698"/>
            <a:chOff x="9102061" y="135291"/>
            <a:chExt cx="1263358" cy="429698"/>
          </a:xfrm>
        </p:grpSpPr>
        <p:sp>
          <p:nvSpPr>
            <p:cNvPr id="20" name="Rectangle: Rounded Corners 19">
              <a:extLst>
                <a:ext uri="{FF2B5EF4-FFF2-40B4-BE49-F238E27FC236}">
                  <a16:creationId xmlns:a16="http://schemas.microsoft.com/office/drawing/2014/main" id="{42DAA1E9-C5DB-FDB0-13FB-787762F002B3}"/>
                </a:ext>
              </a:extLst>
            </p:cNvPr>
            <p:cNvSpPr/>
            <p:nvPr/>
          </p:nvSpPr>
          <p:spPr>
            <a:xfrm>
              <a:off x="9102061" y="135291"/>
              <a:ext cx="1263358" cy="429698"/>
            </a:xfrm>
            <a:prstGeom prst="roundRect">
              <a:avLst>
                <a:gd name="adj" fmla="val 50000"/>
              </a:avLst>
            </a:prstGeom>
            <a:solidFill>
              <a:schemeClr val="bg1"/>
            </a:solidFill>
            <a:ln w="12700" cap="flat" cmpd="sng" algn="ctr">
              <a:no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white"/>
                </a:solidFill>
                <a:effectLst/>
                <a:uLnTx/>
                <a:uFillTx/>
                <a:latin typeface="Poppins"/>
                <a:ea typeface="+mn-ea"/>
                <a:cs typeface="+mn-cs"/>
              </a:endParaRPr>
            </a:p>
          </p:txBody>
        </p:sp>
        <p:sp>
          <p:nvSpPr>
            <p:cNvPr id="24" name="TextBox 23">
              <a:extLst>
                <a:ext uri="{FF2B5EF4-FFF2-40B4-BE49-F238E27FC236}">
                  <a16:creationId xmlns:a16="http://schemas.microsoft.com/office/drawing/2014/main" id="{4FB4AD4E-478F-6DB1-21D1-6E8AE900B986}"/>
                </a:ext>
              </a:extLst>
            </p:cNvPr>
            <p:cNvSpPr txBox="1"/>
            <p:nvPr/>
          </p:nvSpPr>
          <p:spPr>
            <a:xfrm>
              <a:off x="9536195" y="211641"/>
              <a:ext cx="605452" cy="276999"/>
            </a:xfrm>
            <a:prstGeom prst="rect">
              <a:avLst/>
            </a:prstGeom>
            <a:noFill/>
          </p:spPr>
          <p:txBody>
            <a:bodyPr wrap="square" rtlCol="0">
              <a:spAutoFit/>
            </a:bodyPr>
            <a:lstStyle/>
            <a:p>
              <a:pPr marL="0" marR="0" lvl="0" indent="0" defTabSz="457189"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accent1"/>
                  </a:solidFill>
                  <a:effectLst/>
                  <a:uLnTx/>
                  <a:uFillTx/>
                  <a:latin typeface="Poppins"/>
                </a:rPr>
                <a:t>Login</a:t>
              </a:r>
              <a:endParaRPr kumimoji="0" lang="en-US" sz="1050" b="0" i="0" u="none" strike="noStrike" kern="0" cap="none" spc="0" normalizeH="0" baseline="0" noProof="0" dirty="0">
                <a:ln>
                  <a:noFill/>
                </a:ln>
                <a:solidFill>
                  <a:schemeClr val="accent1"/>
                </a:solidFill>
                <a:effectLst/>
                <a:uLnTx/>
                <a:uFillTx/>
                <a:latin typeface="Poppins"/>
              </a:endParaRPr>
            </a:p>
          </p:txBody>
        </p:sp>
        <p:pic>
          <p:nvPicPr>
            <p:cNvPr id="25" name="Graphic 24">
              <a:extLst>
                <a:ext uri="{FF2B5EF4-FFF2-40B4-BE49-F238E27FC236}">
                  <a16:creationId xmlns:a16="http://schemas.microsoft.com/office/drawing/2014/main" id="{5E17CA12-73BB-5C60-5E55-35CF123A9B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9325833" y="260553"/>
              <a:ext cx="179175" cy="179175"/>
            </a:xfrm>
            <a:prstGeom prst="rect">
              <a:avLst/>
            </a:prstGeom>
          </p:spPr>
        </p:pic>
      </p:grpSp>
      <p:grpSp>
        <p:nvGrpSpPr>
          <p:cNvPr id="38" name="Group 37">
            <a:extLst>
              <a:ext uri="{FF2B5EF4-FFF2-40B4-BE49-F238E27FC236}">
                <a16:creationId xmlns:a16="http://schemas.microsoft.com/office/drawing/2014/main" id="{FBC8341D-C70E-E151-D257-45048DCC6AF5}"/>
              </a:ext>
            </a:extLst>
          </p:cNvPr>
          <p:cNvGrpSpPr/>
          <p:nvPr/>
        </p:nvGrpSpPr>
        <p:grpSpPr>
          <a:xfrm>
            <a:off x="10464805" y="128050"/>
            <a:ext cx="1263358" cy="429698"/>
            <a:chOff x="10464805" y="120809"/>
            <a:chExt cx="1263358" cy="429698"/>
          </a:xfrm>
        </p:grpSpPr>
        <p:sp>
          <p:nvSpPr>
            <p:cNvPr id="30" name="Rectangle: Rounded Corners 29">
              <a:extLst>
                <a:ext uri="{FF2B5EF4-FFF2-40B4-BE49-F238E27FC236}">
                  <a16:creationId xmlns:a16="http://schemas.microsoft.com/office/drawing/2014/main" id="{60297016-5C5F-B1A1-EA5D-09CAD9CC46FA}"/>
                </a:ext>
              </a:extLst>
            </p:cNvPr>
            <p:cNvSpPr/>
            <p:nvPr/>
          </p:nvSpPr>
          <p:spPr>
            <a:xfrm>
              <a:off x="10464805" y="120809"/>
              <a:ext cx="1263358" cy="429698"/>
            </a:xfrm>
            <a:prstGeom prst="roundRect">
              <a:avLst>
                <a:gd name="adj" fmla="val 50000"/>
              </a:avLst>
            </a:prstGeom>
            <a:noFill/>
            <a:ln w="9525" cap="flat" cmpd="sng" algn="ctr">
              <a:solidFill>
                <a:schemeClr val="bg1"/>
              </a:solid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white"/>
                </a:solidFill>
                <a:effectLst/>
                <a:uLnTx/>
                <a:uFillTx/>
                <a:latin typeface="Poppins"/>
                <a:ea typeface="+mn-ea"/>
                <a:cs typeface="+mn-cs"/>
              </a:endParaRPr>
            </a:p>
          </p:txBody>
        </p:sp>
        <p:sp>
          <p:nvSpPr>
            <p:cNvPr id="33" name="TextBox 32">
              <a:extLst>
                <a:ext uri="{FF2B5EF4-FFF2-40B4-BE49-F238E27FC236}">
                  <a16:creationId xmlns:a16="http://schemas.microsoft.com/office/drawing/2014/main" id="{A2BD657A-081A-7FE3-5415-F9610BBAE367}"/>
                </a:ext>
              </a:extLst>
            </p:cNvPr>
            <p:cNvSpPr txBox="1"/>
            <p:nvPr/>
          </p:nvSpPr>
          <p:spPr>
            <a:xfrm>
              <a:off x="10564192" y="197159"/>
              <a:ext cx="1064585" cy="276999"/>
            </a:xfrm>
            <a:prstGeom prst="rect">
              <a:avLst/>
            </a:prstGeom>
            <a:noFill/>
          </p:spPr>
          <p:txBody>
            <a:bodyPr wrap="square" rtlCol="0">
              <a:spAutoFit/>
            </a:bodyPr>
            <a:lstStyle/>
            <a:p>
              <a:pPr marL="0" marR="0" lvl="0" indent="0" defTabSz="457189"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Poppins"/>
                </a:rPr>
                <a:t>Contact Us</a:t>
              </a:r>
            </a:p>
          </p:txBody>
        </p:sp>
      </p:grpSp>
      <p:pic>
        <p:nvPicPr>
          <p:cNvPr id="36" name="Picture 35" descr="A blue and black text&#10;&#10;Description automatically generated">
            <a:extLst>
              <a:ext uri="{FF2B5EF4-FFF2-40B4-BE49-F238E27FC236}">
                <a16:creationId xmlns:a16="http://schemas.microsoft.com/office/drawing/2014/main" id="{FC2D7C0D-4AEF-8C05-FFE5-A1706EB4F796}"/>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CE4CF652-30F9-A1A9-28C9-F2A9D5573D96}"/>
              </a:ext>
            </a:extLst>
          </p:cNvPr>
          <p:cNvSpPr txBox="1"/>
          <p:nvPr/>
        </p:nvSpPr>
        <p:spPr>
          <a:xfrm>
            <a:off x="359419" y="868139"/>
            <a:ext cx="4310903" cy="646331"/>
          </a:xfrm>
          <a:prstGeom prst="rect">
            <a:avLst/>
          </a:prstGeom>
          <a:noFill/>
        </p:spPr>
        <p:txBody>
          <a:bodyPr wrap="square" rtlCol="0">
            <a:spAutoFit/>
          </a:bodyPr>
          <a:lstStyle/>
          <a:p>
            <a:pPr defTabSz="457189"/>
            <a:r>
              <a:rPr lang="en-US" sz="3600" b="1" dirty="0">
                <a:solidFill>
                  <a:schemeClr val="bg1"/>
                </a:solidFill>
                <a:latin typeface="+mj-lt"/>
              </a:rPr>
              <a:t>Secure OPS</a:t>
            </a:r>
          </a:p>
        </p:txBody>
      </p:sp>
      <p:sp>
        <p:nvSpPr>
          <p:cNvPr id="7" name="TextBox 6">
            <a:extLst>
              <a:ext uri="{FF2B5EF4-FFF2-40B4-BE49-F238E27FC236}">
                <a16:creationId xmlns:a16="http://schemas.microsoft.com/office/drawing/2014/main" id="{9C5C0DF7-901F-E273-90F3-D2D75B0B937D}"/>
              </a:ext>
            </a:extLst>
          </p:cNvPr>
          <p:cNvSpPr txBox="1"/>
          <p:nvPr/>
        </p:nvSpPr>
        <p:spPr>
          <a:xfrm>
            <a:off x="359420" y="1595498"/>
            <a:ext cx="10397249" cy="369332"/>
          </a:xfrm>
          <a:prstGeom prst="rect">
            <a:avLst/>
          </a:prstGeom>
          <a:noFill/>
        </p:spPr>
        <p:txBody>
          <a:bodyPr wrap="square">
            <a:spAutoFit/>
          </a:bodyPr>
          <a:lstStyle/>
          <a:p>
            <a:r>
              <a:rPr lang="en-US" dirty="0">
                <a:solidFill>
                  <a:schemeClr val="bg1"/>
                </a:solidFill>
              </a:rPr>
              <a:t>Next-generation SIEM solution designed to revolutionize your security infrastructure</a:t>
            </a:r>
            <a:endParaRPr lang="en-US" sz="1800" dirty="0">
              <a:solidFill>
                <a:schemeClr val="bg1"/>
              </a:solidFill>
            </a:endParaRPr>
          </a:p>
        </p:txBody>
      </p:sp>
      <p:sp>
        <p:nvSpPr>
          <p:cNvPr id="11" name="Rectangle: Top Corners Rounded 10">
            <a:extLst>
              <a:ext uri="{FF2B5EF4-FFF2-40B4-BE49-F238E27FC236}">
                <a16:creationId xmlns:a16="http://schemas.microsoft.com/office/drawing/2014/main" id="{17AFBAB2-AD61-3EEB-B4F4-6809A0B6DB54}"/>
              </a:ext>
            </a:extLst>
          </p:cNvPr>
          <p:cNvSpPr/>
          <p:nvPr/>
        </p:nvSpPr>
        <p:spPr>
          <a:xfrm rot="16200000">
            <a:off x="1991035" y="1321106"/>
            <a:ext cx="3183022" cy="6237413"/>
          </a:xfrm>
          <a:prstGeom prst="round2SameRect">
            <a:avLst>
              <a:gd name="adj1" fmla="val 5367"/>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TextBox 11">
            <a:extLst>
              <a:ext uri="{FF2B5EF4-FFF2-40B4-BE49-F238E27FC236}">
                <a16:creationId xmlns:a16="http://schemas.microsoft.com/office/drawing/2014/main" id="{6122F360-363D-1CC4-690D-840A60D9F205}"/>
              </a:ext>
            </a:extLst>
          </p:cNvPr>
          <p:cNvSpPr txBox="1"/>
          <p:nvPr/>
        </p:nvSpPr>
        <p:spPr>
          <a:xfrm>
            <a:off x="1751942" y="3359534"/>
            <a:ext cx="2604215" cy="584775"/>
          </a:xfrm>
          <a:prstGeom prst="rect">
            <a:avLst/>
          </a:prstGeom>
          <a:noFill/>
        </p:spPr>
        <p:txBody>
          <a:bodyPr wrap="square" rtlCol="0">
            <a:spAutoFit/>
          </a:bodyPr>
          <a:lstStyle/>
          <a:p>
            <a:r>
              <a:rPr lang="en-US" sz="1600" b="1" dirty="0"/>
              <a:t>Cloud </a:t>
            </a:r>
            <a:r>
              <a:rPr lang="en-US" sz="1600" b="1"/>
              <a:t>&amp; On-Prem </a:t>
            </a:r>
            <a:r>
              <a:rPr lang="en-US" sz="1600" b="1" dirty="0"/>
              <a:t>together at last</a:t>
            </a:r>
          </a:p>
        </p:txBody>
      </p:sp>
      <p:sp>
        <p:nvSpPr>
          <p:cNvPr id="13" name="TextBox 12">
            <a:extLst>
              <a:ext uri="{FF2B5EF4-FFF2-40B4-BE49-F238E27FC236}">
                <a16:creationId xmlns:a16="http://schemas.microsoft.com/office/drawing/2014/main" id="{7BE986D9-B41F-23E7-FB4E-649664AD5D4A}"/>
              </a:ext>
            </a:extLst>
          </p:cNvPr>
          <p:cNvSpPr txBox="1"/>
          <p:nvPr/>
        </p:nvSpPr>
        <p:spPr>
          <a:xfrm>
            <a:off x="613964" y="4093657"/>
            <a:ext cx="5410915" cy="1754326"/>
          </a:xfrm>
          <a:prstGeom prst="rect">
            <a:avLst/>
          </a:prstGeom>
          <a:noFill/>
        </p:spPr>
        <p:txBody>
          <a:bodyPr wrap="square" rtlCol="0">
            <a:spAutoFit/>
          </a:bodyPr>
          <a:lstStyle/>
          <a:p>
            <a:pPr>
              <a:spcAft>
                <a:spcPts val="600"/>
              </a:spcAft>
            </a:pPr>
            <a:r>
              <a:rPr lang="en-US" dirty="0"/>
              <a:t>Next-generation SIEM solution designed to revolutionize your security infrastructure. A hybrid SIEM platform that seamlessly integrates cloud &amp; on-premise environments, delivering unified security monitoring and compliance management</a:t>
            </a:r>
            <a:endParaRPr lang="en-US" sz="1200" dirty="0"/>
          </a:p>
        </p:txBody>
      </p:sp>
      <p:pic>
        <p:nvPicPr>
          <p:cNvPr id="6" name="Picture 5" descr="A computer screen with a gear on it&#10;&#10;AI-generated content may be incorrect.">
            <a:extLst>
              <a:ext uri="{FF2B5EF4-FFF2-40B4-BE49-F238E27FC236}">
                <a16:creationId xmlns:a16="http://schemas.microsoft.com/office/drawing/2014/main" id="{C8A1DB52-7401-E9BE-AA68-245BA2D10E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497" y="3118260"/>
            <a:ext cx="896287" cy="896287"/>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F076F045-4E7B-232C-6788-2148E975FC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1742" y="1964830"/>
            <a:ext cx="4168573" cy="2166789"/>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55644652-F6F2-8805-B85C-2AD6456356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48028" y="3719868"/>
            <a:ext cx="4813280" cy="2501903"/>
          </a:xfrm>
          <a:prstGeom prst="rect">
            <a:avLst/>
          </a:prstGeom>
        </p:spPr>
      </p:pic>
    </p:spTree>
    <p:extLst>
      <p:ext uri="{BB962C8B-B14F-4D97-AF65-F5344CB8AC3E}">
        <p14:creationId xmlns:p14="http://schemas.microsoft.com/office/powerpoint/2010/main" val="1897496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3B9E0-9936-5AD4-F648-55571674F5FA}"/>
            </a:ext>
          </a:extLst>
        </p:cNvPr>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AA975D59-4A41-B41F-73AE-BE6F20A32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2452" y="618976"/>
            <a:ext cx="3432732" cy="1821042"/>
          </a:xfrm>
          <a:prstGeom prst="rect">
            <a:avLst/>
          </a:prstGeom>
          <a:effectLst>
            <a:outerShdw blurRad="152400" dist="317500" dir="5400000" sx="90000" sy="-19000" rotWithShape="0">
              <a:prstClr val="black">
                <a:alpha val="15000"/>
              </a:prstClr>
            </a:outerShdw>
          </a:effectLst>
        </p:spPr>
      </p:pic>
      <p:cxnSp>
        <p:nvCxnSpPr>
          <p:cNvPr id="2" name="Straight Connector 1">
            <a:extLst>
              <a:ext uri="{FF2B5EF4-FFF2-40B4-BE49-F238E27FC236}">
                <a16:creationId xmlns:a16="http://schemas.microsoft.com/office/drawing/2014/main" id="{63852398-F921-D4FB-41AC-693BFF093528}"/>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2692A5E2-FB66-2D56-ACB2-4C9010AFA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BC0A6C8E-8E2D-43A6-FB46-B8411E3CAA51}"/>
              </a:ext>
            </a:extLst>
          </p:cNvPr>
          <p:cNvSpPr txBox="1"/>
          <p:nvPr/>
        </p:nvSpPr>
        <p:spPr>
          <a:xfrm>
            <a:off x="1162641" y="901701"/>
            <a:ext cx="5736579" cy="1200329"/>
          </a:xfrm>
          <a:prstGeom prst="rect">
            <a:avLst/>
          </a:prstGeom>
          <a:noFill/>
        </p:spPr>
        <p:txBody>
          <a:bodyPr wrap="square" rtlCol="0">
            <a:spAutoFit/>
          </a:bodyPr>
          <a:lstStyle/>
          <a:p>
            <a:pPr defTabSz="457189"/>
            <a:r>
              <a:rPr lang="en-US" sz="3600" b="1" dirty="0">
                <a:latin typeface="+mj-lt"/>
              </a:rPr>
              <a:t>  complete SIEM =             	actionable alerts</a:t>
            </a:r>
            <a:endParaRPr lang="en-US" sz="2800" b="1" dirty="0">
              <a:latin typeface="+mj-lt"/>
            </a:endParaRPr>
          </a:p>
        </p:txBody>
      </p:sp>
      <p:sp>
        <p:nvSpPr>
          <p:cNvPr id="6" name="TextBox 5">
            <a:extLst>
              <a:ext uri="{FF2B5EF4-FFF2-40B4-BE49-F238E27FC236}">
                <a16:creationId xmlns:a16="http://schemas.microsoft.com/office/drawing/2014/main" id="{AC28F478-FA7C-07A9-2B19-18625F64D582}"/>
              </a:ext>
            </a:extLst>
          </p:cNvPr>
          <p:cNvSpPr txBox="1"/>
          <p:nvPr/>
        </p:nvSpPr>
        <p:spPr>
          <a:xfrm>
            <a:off x="359420" y="2248284"/>
            <a:ext cx="5450830" cy="4062651"/>
          </a:xfrm>
          <a:prstGeom prst="rect">
            <a:avLst/>
          </a:prstGeom>
          <a:noFill/>
        </p:spPr>
        <p:txBody>
          <a:bodyPr wrap="square">
            <a:spAutoFit/>
          </a:bodyPr>
          <a:lstStyle/>
          <a:p>
            <a:pPr>
              <a:spcAft>
                <a:spcPts val="1200"/>
              </a:spcAft>
            </a:pPr>
            <a:r>
              <a:rPr lang="en-US" sz="1400" dirty="0"/>
              <a:t>Robust support for multiple compliance frameworks, Secure Ops simplifies adherence to industry standards such as GDPR, CIS, NIST, and more. Its advanced CVE update integration ensures your threat intelligence is always current, while built-in MITRE ATT&amp;CK analysis offers in-depth insights into attack patterns and adversary tactics.</a:t>
            </a:r>
          </a:p>
          <a:p>
            <a:pPr>
              <a:spcAft>
                <a:spcPts val="1200"/>
              </a:spcAft>
            </a:pPr>
            <a:r>
              <a:rPr lang="en-US" sz="1400" dirty="0"/>
              <a:t>  As one of the only true hybrid SIEM platforms, Secure Ops seamlessly integrates cloud and on-premise environments, providing comprehensive, unified security monitoring and compliance management.</a:t>
            </a:r>
          </a:p>
          <a:p>
            <a:pPr>
              <a:spcAft>
                <a:spcPts val="1200"/>
              </a:spcAft>
            </a:pPr>
            <a:r>
              <a:rPr lang="en-US" sz="1400" dirty="0"/>
              <a:t>  Empower your security team with real-time alerts, automated threat detection, and streamlined compliance reporting—all within a flexible, scalable platform that adapts to your evolving infrastructure. Secure Ops by Netwatch.ai is your ultimate partner for comprehensive, unified, and future-proof security management toolset.</a:t>
            </a:r>
          </a:p>
        </p:txBody>
      </p:sp>
      <p:pic>
        <p:nvPicPr>
          <p:cNvPr id="21" name="Picture 20" descr="A screenshot of a computer&#10;&#10;AI-generated content may be incorrect.">
            <a:extLst>
              <a:ext uri="{FF2B5EF4-FFF2-40B4-BE49-F238E27FC236}">
                <a16:creationId xmlns:a16="http://schemas.microsoft.com/office/drawing/2014/main" id="{9EB498EE-4422-AFD7-7771-97ECE39402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5054" y="1902793"/>
            <a:ext cx="3875722" cy="2142468"/>
          </a:xfrm>
          <a:prstGeom prst="rect">
            <a:avLst/>
          </a:prstGeom>
          <a:effectLst>
            <a:outerShdw blurRad="152400" dist="317500" dir="5400000" sx="90000" sy="-19000" rotWithShape="0">
              <a:prstClr val="black">
                <a:alpha val="15000"/>
              </a:prstClr>
            </a:outerShdw>
          </a:effectLst>
        </p:spPr>
      </p:pic>
      <p:pic>
        <p:nvPicPr>
          <p:cNvPr id="12" name="Picture 11" descr="A computer screen with a shield and a person in the center&#10;&#10;AI-generated content may be incorrect.">
            <a:extLst>
              <a:ext uri="{FF2B5EF4-FFF2-40B4-BE49-F238E27FC236}">
                <a16:creationId xmlns:a16="http://schemas.microsoft.com/office/drawing/2014/main" id="{9F5ADECD-FA0F-21AE-78A8-F414D2B21A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817" y="834577"/>
            <a:ext cx="1118672" cy="1118672"/>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666D325A-7D54-A0DA-536E-5262E03DC3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22452" y="3654488"/>
            <a:ext cx="3503408" cy="1821042"/>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727FFBDC-4651-7809-250A-7A39AF8360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5054" y="4493834"/>
            <a:ext cx="3787633" cy="2124417"/>
          </a:xfrm>
          <a:prstGeom prst="rect">
            <a:avLst/>
          </a:prstGeom>
        </p:spPr>
      </p:pic>
    </p:spTree>
    <p:extLst>
      <p:ext uri="{BB962C8B-B14F-4D97-AF65-F5344CB8AC3E}">
        <p14:creationId xmlns:p14="http://schemas.microsoft.com/office/powerpoint/2010/main" val="298268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05A290B-A50D-141B-D195-4E22B0D469F3}"/>
            </a:ext>
          </a:extLst>
        </p:cNvPr>
        <p:cNvGrpSpPr/>
        <p:nvPr/>
      </p:nvGrpSpPr>
      <p:grpSpPr>
        <a:xfrm>
          <a:off x="0" y="0"/>
          <a:ext cx="0" cy="0"/>
          <a:chOff x="0" y="0"/>
          <a:chExt cx="0" cy="0"/>
        </a:xfrm>
      </p:grpSpPr>
      <p:pic>
        <p:nvPicPr>
          <p:cNvPr id="8" name="Picture 7" descr="A blue background with hexagons">
            <a:extLst>
              <a:ext uri="{FF2B5EF4-FFF2-40B4-BE49-F238E27FC236}">
                <a16:creationId xmlns:a16="http://schemas.microsoft.com/office/drawing/2014/main" id="{5C5A3C67-D33A-06CD-EC6A-2E50F65E8C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094" y="0"/>
            <a:ext cx="12192000" cy="6858000"/>
          </a:xfrm>
          <a:prstGeom prst="rect">
            <a:avLst/>
          </a:prstGeom>
        </p:spPr>
      </p:pic>
      <p:sp>
        <p:nvSpPr>
          <p:cNvPr id="19" name="Rectangle: Rounded Corners 18">
            <a:extLst>
              <a:ext uri="{FF2B5EF4-FFF2-40B4-BE49-F238E27FC236}">
                <a16:creationId xmlns:a16="http://schemas.microsoft.com/office/drawing/2014/main" id="{784EE68E-B730-1D77-4699-6932279522E6}"/>
              </a:ext>
            </a:extLst>
          </p:cNvPr>
          <p:cNvSpPr/>
          <p:nvPr/>
        </p:nvSpPr>
        <p:spPr>
          <a:xfrm>
            <a:off x="165858" y="2313674"/>
            <a:ext cx="5530854" cy="4404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27853C00-B626-9A4D-9648-C6922A0BAC7D}"/>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87060DD4-5EB7-4E24-3D3F-1DE95C295AB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A155195B-7C67-78F1-125E-CBE630F00B31}"/>
              </a:ext>
            </a:extLst>
          </p:cNvPr>
          <p:cNvSpPr txBox="1"/>
          <p:nvPr/>
        </p:nvSpPr>
        <p:spPr>
          <a:xfrm>
            <a:off x="353602" y="740324"/>
            <a:ext cx="3539918" cy="646331"/>
          </a:xfrm>
          <a:prstGeom prst="rect">
            <a:avLst/>
          </a:prstGeom>
          <a:noFill/>
        </p:spPr>
        <p:txBody>
          <a:bodyPr wrap="square" rtlCol="0">
            <a:spAutoFit/>
          </a:bodyPr>
          <a:lstStyle/>
          <a:p>
            <a:pPr defTabSz="457189"/>
            <a:r>
              <a:rPr lang="en-US" sz="3600" b="1" dirty="0">
                <a:solidFill>
                  <a:schemeClr val="bg1"/>
                </a:solidFill>
                <a:latin typeface="+mj-lt"/>
              </a:rPr>
              <a:t>Ai – (QUARK)</a:t>
            </a:r>
          </a:p>
        </p:txBody>
      </p:sp>
      <p:sp>
        <p:nvSpPr>
          <p:cNvPr id="7" name="TextBox 6">
            <a:extLst>
              <a:ext uri="{FF2B5EF4-FFF2-40B4-BE49-F238E27FC236}">
                <a16:creationId xmlns:a16="http://schemas.microsoft.com/office/drawing/2014/main" id="{6F60D993-A3E4-A555-E591-1D70C23A1C75}"/>
              </a:ext>
            </a:extLst>
          </p:cNvPr>
          <p:cNvSpPr txBox="1"/>
          <p:nvPr/>
        </p:nvSpPr>
        <p:spPr>
          <a:xfrm>
            <a:off x="724093" y="1365266"/>
            <a:ext cx="10397249" cy="923330"/>
          </a:xfrm>
          <a:prstGeom prst="rect">
            <a:avLst/>
          </a:prstGeom>
          <a:noFill/>
        </p:spPr>
        <p:txBody>
          <a:bodyPr wrap="square">
            <a:spAutoFit/>
          </a:bodyPr>
          <a:lstStyle/>
          <a:p>
            <a:r>
              <a:rPr lang="en-US" sz="1800" dirty="0">
                <a:solidFill>
                  <a:schemeClr val="bg1"/>
                </a:solidFill>
              </a:rPr>
              <a:t>	Ai platform leveraging machine learning to predict issues, automate solutions, and enhance IT operations for smarter performance management. </a:t>
            </a:r>
            <a:r>
              <a:rPr lang="en-US" dirty="0"/>
              <a:t>(Quick Unification and Analysis of Relevant Knowledge)</a:t>
            </a:r>
            <a:endParaRPr lang="en-US" sz="1800" dirty="0">
              <a:solidFill>
                <a:schemeClr val="bg1"/>
              </a:solidFill>
            </a:endParaRPr>
          </a:p>
        </p:txBody>
      </p:sp>
      <p:sp>
        <p:nvSpPr>
          <p:cNvPr id="6" name="TextBox 5">
            <a:extLst>
              <a:ext uri="{FF2B5EF4-FFF2-40B4-BE49-F238E27FC236}">
                <a16:creationId xmlns:a16="http://schemas.microsoft.com/office/drawing/2014/main" id="{1E3A6828-EE97-876C-F2EF-53F44FFB6FF6}"/>
              </a:ext>
            </a:extLst>
          </p:cNvPr>
          <p:cNvSpPr txBox="1"/>
          <p:nvPr/>
        </p:nvSpPr>
        <p:spPr>
          <a:xfrm>
            <a:off x="412405" y="2793902"/>
            <a:ext cx="4893823" cy="3924151"/>
          </a:xfrm>
          <a:prstGeom prst="rect">
            <a:avLst/>
          </a:prstGeom>
          <a:noFill/>
        </p:spPr>
        <p:txBody>
          <a:bodyPr wrap="square">
            <a:spAutoFit/>
          </a:bodyPr>
          <a:lstStyle/>
          <a:p>
            <a:pPr>
              <a:spcAft>
                <a:spcPts val="1800"/>
              </a:spcAft>
              <a:buClr>
                <a:schemeClr val="accent1"/>
              </a:buClr>
            </a:pPr>
            <a:r>
              <a:rPr lang="en-US" sz="1200" dirty="0">
                <a:effectLst/>
              </a:rPr>
              <a:t>Meet QUARK—your essential AI for network operations. Quick, adaptable, and always at the core, QUARK unifies your event data and reveals the patterns that matter. With foundational intelligence and unmatched precision, </a:t>
            </a:r>
          </a:p>
          <a:p>
            <a:pPr>
              <a:spcAft>
                <a:spcPts val="1800"/>
              </a:spcAft>
              <a:buClr>
                <a:schemeClr val="accent1"/>
              </a:buClr>
            </a:pPr>
            <a:r>
              <a:rPr lang="en-US" sz="1200" dirty="0">
                <a:effectLst/>
              </a:rPr>
              <a:t>QUARK is the unseen force driving clarity and confidence in your security operations. </a:t>
            </a:r>
            <a:r>
              <a:rPr lang="en-US" sz="1200" dirty="0"/>
              <a:t>This innovative tool streamlines system administration by leveraging machine learning to automate routine tasks, optimize operations, and provide deep insights into your IT environment. </a:t>
            </a:r>
          </a:p>
          <a:p>
            <a:pPr lvl="1">
              <a:spcAft>
                <a:spcPts val="1800"/>
              </a:spcAft>
              <a:buClr>
                <a:schemeClr val="accent1"/>
              </a:buClr>
            </a:pPr>
            <a:r>
              <a:rPr lang="en-US" sz="1200" dirty="0"/>
              <a:t>Agentic </a:t>
            </a:r>
            <a:r>
              <a:rPr lang="en-US" sz="1200"/>
              <a:t>&amp; On-prem  </a:t>
            </a:r>
            <a:endParaRPr lang="en-US" sz="1200" dirty="0"/>
          </a:p>
          <a:p>
            <a:pPr marL="628650" lvl="1" indent="-171450">
              <a:buFont typeface="Arial" panose="020B0604020202020204" pitchFamily="34" charset="0"/>
              <a:buChar char="•"/>
            </a:pPr>
            <a:r>
              <a:rPr lang="en-US" sz="1200" dirty="0"/>
              <a:t>“I’ve noticed a pattern that may impact your security. Here’s what I recommend…”</a:t>
            </a:r>
          </a:p>
          <a:p>
            <a:pPr marL="628650" lvl="1" indent="-171450">
              <a:buFont typeface="Arial" panose="020B0604020202020204" pitchFamily="34" charset="0"/>
              <a:buChar char="•"/>
            </a:pPr>
            <a:r>
              <a:rPr lang="en-US" sz="1200" dirty="0"/>
              <a:t>“No significant events detected. Your systems are secure.”</a:t>
            </a:r>
          </a:p>
          <a:p>
            <a:pPr marL="628650" lvl="1" indent="-171450">
              <a:buFont typeface="Arial" panose="020B0604020202020204" pitchFamily="34" charset="0"/>
              <a:buChar char="•"/>
            </a:pPr>
            <a:r>
              <a:rPr lang="en-US" sz="1200" dirty="0"/>
              <a:t>“This correlation suggests a deeper issue. Would you like more details?”</a:t>
            </a:r>
          </a:p>
          <a:p>
            <a:pPr marL="223838" indent="-223838">
              <a:spcAft>
                <a:spcPts val="1800"/>
              </a:spcAft>
              <a:buClr>
                <a:schemeClr val="accent1"/>
              </a:buClr>
              <a:buFont typeface="Arial" panose="020B0604020202020204" pitchFamily="34" charset="0"/>
              <a:buChar char="•"/>
            </a:pPr>
            <a:endParaRPr lang="en-US" sz="1200" dirty="0"/>
          </a:p>
        </p:txBody>
      </p:sp>
      <p:sp>
        <p:nvSpPr>
          <p:cNvPr id="3" name="TextBox 2">
            <a:extLst>
              <a:ext uri="{FF2B5EF4-FFF2-40B4-BE49-F238E27FC236}">
                <a16:creationId xmlns:a16="http://schemas.microsoft.com/office/drawing/2014/main" id="{9D307D22-C9F1-1C45-70D7-2858E14DFBC2}"/>
              </a:ext>
            </a:extLst>
          </p:cNvPr>
          <p:cNvSpPr txBox="1"/>
          <p:nvPr/>
        </p:nvSpPr>
        <p:spPr>
          <a:xfrm>
            <a:off x="752982" y="2417516"/>
            <a:ext cx="2178303" cy="338554"/>
          </a:xfrm>
          <a:prstGeom prst="rect">
            <a:avLst/>
          </a:prstGeom>
          <a:noFill/>
        </p:spPr>
        <p:txBody>
          <a:bodyPr wrap="square">
            <a:spAutoFit/>
          </a:bodyPr>
          <a:lstStyle/>
          <a:p>
            <a:r>
              <a:rPr lang="en-US" sz="1600" b="1" dirty="0"/>
              <a:t>Product Overview</a:t>
            </a:r>
          </a:p>
        </p:txBody>
      </p:sp>
      <p:grpSp>
        <p:nvGrpSpPr>
          <p:cNvPr id="28" name="Group 27">
            <a:extLst>
              <a:ext uri="{FF2B5EF4-FFF2-40B4-BE49-F238E27FC236}">
                <a16:creationId xmlns:a16="http://schemas.microsoft.com/office/drawing/2014/main" id="{47EE54C8-E511-90CA-9510-49EBF73A4FC8}"/>
              </a:ext>
            </a:extLst>
          </p:cNvPr>
          <p:cNvGrpSpPr/>
          <p:nvPr/>
        </p:nvGrpSpPr>
        <p:grpSpPr>
          <a:xfrm>
            <a:off x="7117948" y="4139745"/>
            <a:ext cx="3794759" cy="696124"/>
            <a:chOff x="6096001" y="3737709"/>
            <a:chExt cx="3794759" cy="696124"/>
          </a:xfrm>
        </p:grpSpPr>
        <p:sp>
          <p:nvSpPr>
            <p:cNvPr id="26" name="Rectangle: Rounded Corners 25">
              <a:extLst>
                <a:ext uri="{FF2B5EF4-FFF2-40B4-BE49-F238E27FC236}">
                  <a16:creationId xmlns:a16="http://schemas.microsoft.com/office/drawing/2014/main" id="{3D72F4C7-1E17-37C6-C42E-D05411657F3B}"/>
                </a:ext>
              </a:extLst>
            </p:cNvPr>
            <p:cNvSpPr/>
            <p:nvPr/>
          </p:nvSpPr>
          <p:spPr>
            <a:xfrm>
              <a:off x="6096001" y="3737709"/>
              <a:ext cx="3794759" cy="69612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683D9F3-6B80-3145-89F1-FC27FBD3E386}"/>
                </a:ext>
              </a:extLst>
            </p:cNvPr>
            <p:cNvSpPr txBox="1"/>
            <p:nvPr/>
          </p:nvSpPr>
          <p:spPr>
            <a:xfrm>
              <a:off x="7130549" y="3931883"/>
              <a:ext cx="2195284" cy="307777"/>
            </a:xfrm>
            <a:prstGeom prst="rect">
              <a:avLst/>
            </a:prstGeom>
            <a:noFill/>
          </p:spPr>
          <p:txBody>
            <a:bodyPr wrap="square">
              <a:spAutoFit/>
            </a:bodyPr>
            <a:lstStyle/>
            <a:p>
              <a:r>
                <a:rPr lang="en-US" sz="1400" dirty="0">
                  <a:solidFill>
                    <a:schemeClr val="bg1"/>
                  </a:solidFill>
                </a:rPr>
                <a:t>CISO</a:t>
              </a:r>
            </a:p>
          </p:txBody>
        </p:sp>
        <p:pic>
          <p:nvPicPr>
            <p:cNvPr id="27" name="Graphic 26">
              <a:extLst>
                <a:ext uri="{FF2B5EF4-FFF2-40B4-BE49-F238E27FC236}">
                  <a16:creationId xmlns:a16="http://schemas.microsoft.com/office/drawing/2014/main" id="{D6975074-0627-01F6-98CF-AD63328C4BB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324602" y="3872872"/>
              <a:ext cx="425798" cy="425798"/>
            </a:xfrm>
            <a:prstGeom prst="rect">
              <a:avLst/>
            </a:prstGeom>
          </p:spPr>
        </p:pic>
      </p:grpSp>
      <p:grpSp>
        <p:nvGrpSpPr>
          <p:cNvPr id="29" name="Group 28">
            <a:extLst>
              <a:ext uri="{FF2B5EF4-FFF2-40B4-BE49-F238E27FC236}">
                <a16:creationId xmlns:a16="http://schemas.microsoft.com/office/drawing/2014/main" id="{D23B0C4D-C548-2370-BEDA-36F7E45440D2}"/>
              </a:ext>
            </a:extLst>
          </p:cNvPr>
          <p:cNvGrpSpPr/>
          <p:nvPr/>
        </p:nvGrpSpPr>
        <p:grpSpPr>
          <a:xfrm>
            <a:off x="7117948" y="5521564"/>
            <a:ext cx="3794759" cy="696124"/>
            <a:chOff x="6096001" y="3737709"/>
            <a:chExt cx="3794759" cy="696124"/>
          </a:xfrm>
        </p:grpSpPr>
        <p:sp>
          <p:nvSpPr>
            <p:cNvPr id="31" name="Rectangle: Rounded Corners 30">
              <a:extLst>
                <a:ext uri="{FF2B5EF4-FFF2-40B4-BE49-F238E27FC236}">
                  <a16:creationId xmlns:a16="http://schemas.microsoft.com/office/drawing/2014/main" id="{A89B447F-BC68-80D4-0B35-6FB5B4515FC4}"/>
                </a:ext>
              </a:extLst>
            </p:cNvPr>
            <p:cNvSpPr/>
            <p:nvPr/>
          </p:nvSpPr>
          <p:spPr>
            <a:xfrm>
              <a:off x="6096001" y="3737709"/>
              <a:ext cx="3794759" cy="69612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512763D5-6449-CFC2-4A44-E4D0E3ABEBE1}"/>
                </a:ext>
              </a:extLst>
            </p:cNvPr>
            <p:cNvSpPr txBox="1"/>
            <p:nvPr/>
          </p:nvSpPr>
          <p:spPr>
            <a:xfrm>
              <a:off x="7130549" y="3931883"/>
              <a:ext cx="2344816" cy="307777"/>
            </a:xfrm>
            <a:prstGeom prst="rect">
              <a:avLst/>
            </a:prstGeom>
            <a:noFill/>
          </p:spPr>
          <p:txBody>
            <a:bodyPr wrap="square">
              <a:spAutoFit/>
            </a:bodyPr>
            <a:lstStyle/>
            <a:p>
              <a:r>
                <a:rPr lang="en-US" sz="1400" dirty="0">
                  <a:solidFill>
                    <a:schemeClr val="bg1"/>
                  </a:solidFill>
                </a:rPr>
                <a:t>Ai threat &amp; Governance</a:t>
              </a:r>
            </a:p>
          </p:txBody>
        </p:sp>
        <p:pic>
          <p:nvPicPr>
            <p:cNvPr id="34" name="Graphic 33">
              <a:extLst>
                <a:ext uri="{FF2B5EF4-FFF2-40B4-BE49-F238E27FC236}">
                  <a16:creationId xmlns:a16="http://schemas.microsoft.com/office/drawing/2014/main" id="{1073CA0D-0641-B999-8747-65C952FDF77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324602" y="3872872"/>
              <a:ext cx="425798" cy="425798"/>
            </a:xfrm>
            <a:prstGeom prst="rect">
              <a:avLst/>
            </a:prstGeom>
          </p:spPr>
        </p:pic>
      </p:grpSp>
      <p:pic>
        <p:nvPicPr>
          <p:cNvPr id="12" name="Picture 11">
            <a:extLst>
              <a:ext uri="{FF2B5EF4-FFF2-40B4-BE49-F238E27FC236}">
                <a16:creationId xmlns:a16="http://schemas.microsoft.com/office/drawing/2014/main" id="{C0CFDE38-5974-DB21-EAC5-71B22EF7592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22611" y="770200"/>
            <a:ext cx="1153721" cy="624703"/>
          </a:xfrm>
          <a:prstGeom prst="rect">
            <a:avLst/>
          </a:prstGeom>
        </p:spPr>
      </p:pic>
      <p:grpSp>
        <p:nvGrpSpPr>
          <p:cNvPr id="11" name="Group 10">
            <a:extLst>
              <a:ext uri="{FF2B5EF4-FFF2-40B4-BE49-F238E27FC236}">
                <a16:creationId xmlns:a16="http://schemas.microsoft.com/office/drawing/2014/main" id="{3EB34107-0341-9A22-1E66-2F1E0E6D4FC1}"/>
              </a:ext>
            </a:extLst>
          </p:cNvPr>
          <p:cNvGrpSpPr/>
          <p:nvPr/>
        </p:nvGrpSpPr>
        <p:grpSpPr>
          <a:xfrm>
            <a:off x="7132320" y="2756070"/>
            <a:ext cx="3794759" cy="696124"/>
            <a:chOff x="6096001" y="3737709"/>
            <a:chExt cx="3794759" cy="696124"/>
          </a:xfrm>
        </p:grpSpPr>
        <p:sp>
          <p:nvSpPr>
            <p:cNvPr id="13" name="Rectangle: Rounded Corners 12">
              <a:extLst>
                <a:ext uri="{FF2B5EF4-FFF2-40B4-BE49-F238E27FC236}">
                  <a16:creationId xmlns:a16="http://schemas.microsoft.com/office/drawing/2014/main" id="{93685A71-3970-A58F-F8B9-C765DA9CCF8C}"/>
                </a:ext>
              </a:extLst>
            </p:cNvPr>
            <p:cNvSpPr/>
            <p:nvPr/>
          </p:nvSpPr>
          <p:spPr>
            <a:xfrm>
              <a:off x="6096001" y="3737709"/>
              <a:ext cx="3794759" cy="69612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BA3F068-E611-BB25-34BE-7F64A03F39CB}"/>
                </a:ext>
              </a:extLst>
            </p:cNvPr>
            <p:cNvSpPr txBox="1"/>
            <p:nvPr/>
          </p:nvSpPr>
          <p:spPr>
            <a:xfrm>
              <a:off x="7130549" y="3931883"/>
              <a:ext cx="2195284" cy="307777"/>
            </a:xfrm>
            <a:prstGeom prst="rect">
              <a:avLst/>
            </a:prstGeom>
            <a:noFill/>
          </p:spPr>
          <p:txBody>
            <a:bodyPr wrap="square">
              <a:spAutoFit/>
            </a:bodyPr>
            <a:lstStyle/>
            <a:p>
              <a:r>
                <a:rPr lang="en-US" sz="1400" dirty="0">
                  <a:solidFill>
                    <a:schemeClr val="bg1"/>
                  </a:solidFill>
                </a:rPr>
                <a:t>System Admin</a:t>
              </a:r>
            </a:p>
          </p:txBody>
        </p:sp>
        <p:pic>
          <p:nvPicPr>
            <p:cNvPr id="15" name="Graphic 14">
              <a:extLst>
                <a:ext uri="{FF2B5EF4-FFF2-40B4-BE49-F238E27FC236}">
                  <a16:creationId xmlns:a16="http://schemas.microsoft.com/office/drawing/2014/main" id="{2CF91FC0-C2C7-4D11-697A-10CE68E0C9C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324602" y="3872872"/>
              <a:ext cx="425798" cy="425798"/>
            </a:xfrm>
            <a:prstGeom prst="rect">
              <a:avLst/>
            </a:prstGeom>
          </p:spPr>
        </p:pic>
      </p:grpSp>
    </p:spTree>
    <p:extLst>
      <p:ext uri="{BB962C8B-B14F-4D97-AF65-F5344CB8AC3E}">
        <p14:creationId xmlns:p14="http://schemas.microsoft.com/office/powerpoint/2010/main" val="551514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D338-B911-E4D3-9309-70F8CCC77BC4}"/>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C635516-C2DB-C28F-E82B-2D8DD6EB7335}"/>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64E6B81C-977F-DF40-E6EC-BA9E3A31DC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B323BBF0-7E85-A113-1F1F-0369A01E206A}"/>
              </a:ext>
            </a:extLst>
          </p:cNvPr>
          <p:cNvSpPr txBox="1"/>
          <p:nvPr/>
        </p:nvSpPr>
        <p:spPr>
          <a:xfrm>
            <a:off x="359421" y="868139"/>
            <a:ext cx="5736579" cy="1200329"/>
          </a:xfrm>
          <a:prstGeom prst="rect">
            <a:avLst/>
          </a:prstGeom>
          <a:noFill/>
        </p:spPr>
        <p:txBody>
          <a:bodyPr wrap="square" rtlCol="0">
            <a:spAutoFit/>
          </a:bodyPr>
          <a:lstStyle/>
          <a:p>
            <a:pPr defTabSz="457189"/>
            <a:r>
              <a:rPr lang="en-US" sz="3600" b="1" dirty="0">
                <a:latin typeface="+mj-lt"/>
              </a:rPr>
              <a:t>Artificial Intelligent     	</a:t>
            </a:r>
            <a:r>
              <a:rPr lang="en-US" sz="2800" b="1" dirty="0">
                <a:solidFill>
                  <a:schemeClr val="accent1"/>
                </a:solidFill>
                <a:latin typeface="+mj-lt"/>
              </a:rPr>
              <a:t>Seamless Monitoring</a:t>
            </a:r>
          </a:p>
        </p:txBody>
      </p:sp>
      <p:sp>
        <p:nvSpPr>
          <p:cNvPr id="32" name="TextBox 31">
            <a:extLst>
              <a:ext uri="{FF2B5EF4-FFF2-40B4-BE49-F238E27FC236}">
                <a16:creationId xmlns:a16="http://schemas.microsoft.com/office/drawing/2014/main" id="{90D4A047-45ED-7A3E-C0BC-1E8E153E84EC}"/>
              </a:ext>
            </a:extLst>
          </p:cNvPr>
          <p:cNvSpPr txBox="1"/>
          <p:nvPr/>
        </p:nvSpPr>
        <p:spPr>
          <a:xfrm>
            <a:off x="159462" y="2067328"/>
            <a:ext cx="4662451" cy="1600438"/>
          </a:xfrm>
          <a:prstGeom prst="rect">
            <a:avLst/>
          </a:prstGeom>
          <a:noFill/>
        </p:spPr>
        <p:txBody>
          <a:bodyPr wrap="square">
            <a:spAutoFit/>
          </a:bodyPr>
          <a:lstStyle/>
          <a:p>
            <a:pPr>
              <a:spcAft>
                <a:spcPts val="1800"/>
              </a:spcAft>
            </a:pPr>
            <a:r>
              <a:rPr lang="en-US" sz="1400" dirty="0" err="1"/>
              <a:t>Gentic</a:t>
            </a:r>
            <a:r>
              <a:rPr lang="en-US" sz="1400" dirty="0"/>
              <a:t> Ai bot (QUARK) to help your IT group troubleshoot areas of concern or give a tip to point the helpdesk in the right direction. It understands the context of your environment, so you can ask predictive questions about hardware and server issues pertaining to your specific needs..</a:t>
            </a:r>
          </a:p>
        </p:txBody>
      </p:sp>
      <p:sp>
        <p:nvSpPr>
          <p:cNvPr id="62" name="TextBox 61">
            <a:extLst>
              <a:ext uri="{FF2B5EF4-FFF2-40B4-BE49-F238E27FC236}">
                <a16:creationId xmlns:a16="http://schemas.microsoft.com/office/drawing/2014/main" id="{29FB1DA4-DBB5-7588-D794-7F4C669B0283}"/>
              </a:ext>
            </a:extLst>
          </p:cNvPr>
          <p:cNvSpPr txBox="1"/>
          <p:nvPr/>
        </p:nvSpPr>
        <p:spPr>
          <a:xfrm>
            <a:off x="159462" y="3658551"/>
            <a:ext cx="4662451" cy="738664"/>
          </a:xfrm>
          <a:prstGeom prst="rect">
            <a:avLst/>
          </a:prstGeom>
          <a:noFill/>
        </p:spPr>
        <p:txBody>
          <a:bodyPr wrap="square">
            <a:spAutoFit/>
          </a:bodyPr>
          <a:lstStyle/>
          <a:p>
            <a:pPr>
              <a:spcAft>
                <a:spcPts val="1800"/>
              </a:spcAft>
            </a:pPr>
            <a:r>
              <a:rPr lang="en-US" sz="1400" dirty="0"/>
              <a:t>QUARK has SLA reports direct from the prompt &amp; backup network devices + show config changes made to the device. </a:t>
            </a:r>
          </a:p>
        </p:txBody>
      </p:sp>
      <p:pic>
        <p:nvPicPr>
          <p:cNvPr id="7" name="Picture 6">
            <a:extLst>
              <a:ext uri="{FF2B5EF4-FFF2-40B4-BE49-F238E27FC236}">
                <a16:creationId xmlns:a16="http://schemas.microsoft.com/office/drawing/2014/main" id="{0A714E56-280F-1149-8801-54B7519C94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2002" y="203311"/>
            <a:ext cx="2912355" cy="3883777"/>
          </a:xfrm>
          <a:prstGeom prst="rect">
            <a:avLst/>
          </a:prstGeom>
        </p:spPr>
      </p:pic>
      <p:pic>
        <p:nvPicPr>
          <p:cNvPr id="6" name="Picture 5">
            <a:extLst>
              <a:ext uri="{FF2B5EF4-FFF2-40B4-BE49-F238E27FC236}">
                <a16:creationId xmlns:a16="http://schemas.microsoft.com/office/drawing/2014/main" id="{A9CBD984-57E9-1D89-CC26-B79C3FC8A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3109" y="1922326"/>
            <a:ext cx="3171725" cy="2902661"/>
          </a:xfrm>
          <a:prstGeom prst="rect">
            <a:avLst/>
          </a:prstGeom>
        </p:spPr>
      </p:pic>
      <p:pic>
        <p:nvPicPr>
          <p:cNvPr id="8" name="Picture 7">
            <a:extLst>
              <a:ext uri="{FF2B5EF4-FFF2-40B4-BE49-F238E27FC236}">
                <a16:creationId xmlns:a16="http://schemas.microsoft.com/office/drawing/2014/main" id="{26B17581-13C3-C394-063A-C5D6B8DAE0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4144" y="4163291"/>
            <a:ext cx="3501411" cy="2418369"/>
          </a:xfrm>
          <a:prstGeom prst="rect">
            <a:avLst/>
          </a:prstGeom>
        </p:spPr>
      </p:pic>
      <p:pic>
        <p:nvPicPr>
          <p:cNvPr id="5" name="Picture 4">
            <a:extLst>
              <a:ext uri="{FF2B5EF4-FFF2-40B4-BE49-F238E27FC236}">
                <a16:creationId xmlns:a16="http://schemas.microsoft.com/office/drawing/2014/main" id="{03598ACF-2BEB-EE27-DF60-95F833BDC8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9034" y="203312"/>
            <a:ext cx="3261525" cy="6378348"/>
          </a:xfrm>
          <a:prstGeom prst="rect">
            <a:avLst/>
          </a:prstGeom>
        </p:spPr>
      </p:pic>
    </p:spTree>
    <p:extLst>
      <p:ext uri="{BB962C8B-B14F-4D97-AF65-F5344CB8AC3E}">
        <p14:creationId xmlns:p14="http://schemas.microsoft.com/office/powerpoint/2010/main" val="33574479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39FABF8-4A8C-859D-D3F0-A8396812953B}"/>
            </a:ext>
          </a:extLst>
        </p:cNvPr>
        <p:cNvGrpSpPr/>
        <p:nvPr/>
      </p:nvGrpSpPr>
      <p:grpSpPr>
        <a:xfrm>
          <a:off x="0" y="0"/>
          <a:ext cx="0" cy="0"/>
          <a:chOff x="0" y="0"/>
          <a:chExt cx="0" cy="0"/>
        </a:xfrm>
      </p:grpSpPr>
      <p:pic>
        <p:nvPicPr>
          <p:cNvPr id="8" name="Picture 7" descr="A blue background with hexagons">
            <a:extLst>
              <a:ext uri="{FF2B5EF4-FFF2-40B4-BE49-F238E27FC236}">
                <a16:creationId xmlns:a16="http://schemas.microsoft.com/office/drawing/2014/main" id="{378F4ABA-E21C-D219-60A5-78517EEADD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6" name="Rectangle: Top Corners Rounded 15">
            <a:extLst>
              <a:ext uri="{FF2B5EF4-FFF2-40B4-BE49-F238E27FC236}">
                <a16:creationId xmlns:a16="http://schemas.microsoft.com/office/drawing/2014/main" id="{409C9E20-3CCD-132A-75A5-9F8868759A2A}"/>
              </a:ext>
            </a:extLst>
          </p:cNvPr>
          <p:cNvSpPr/>
          <p:nvPr/>
        </p:nvSpPr>
        <p:spPr>
          <a:xfrm>
            <a:off x="359419" y="2516403"/>
            <a:ext cx="5410200" cy="4341597"/>
          </a:xfrm>
          <a:prstGeom prst="round2SameRect">
            <a:avLst>
              <a:gd name="adj1" fmla="val 5932"/>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ctr">
              <a:buFont typeface="+mj-lt"/>
              <a:buAutoNum type="arabicPeriod"/>
            </a:pPr>
            <a:endParaRPr lang="en-US"/>
          </a:p>
        </p:txBody>
      </p:sp>
      <p:cxnSp>
        <p:nvCxnSpPr>
          <p:cNvPr id="2" name="Straight Connector 1">
            <a:extLst>
              <a:ext uri="{FF2B5EF4-FFF2-40B4-BE49-F238E27FC236}">
                <a16:creationId xmlns:a16="http://schemas.microsoft.com/office/drawing/2014/main" id="{97FF5ADA-CB58-F733-4C76-D6660BFAE93C}"/>
              </a:ext>
            </a:extLst>
          </p:cNvPr>
          <p:cNvCxnSpPr>
            <a:cxnSpLocks/>
          </p:cNvCxnSpPr>
          <p:nvPr/>
        </p:nvCxnSpPr>
        <p:spPr>
          <a:xfrm>
            <a:off x="0" y="688322"/>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B8C92F7D-9206-9048-CB8B-E0F6D4FF50F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4C35F956-DFBA-D4DC-7CD3-8AE858B3BCD8}"/>
              </a:ext>
            </a:extLst>
          </p:cNvPr>
          <p:cNvSpPr txBox="1"/>
          <p:nvPr/>
        </p:nvSpPr>
        <p:spPr>
          <a:xfrm>
            <a:off x="359419" y="868139"/>
            <a:ext cx="5403026" cy="646331"/>
          </a:xfrm>
          <a:prstGeom prst="rect">
            <a:avLst/>
          </a:prstGeom>
          <a:noFill/>
        </p:spPr>
        <p:txBody>
          <a:bodyPr wrap="square" rtlCol="0">
            <a:spAutoFit/>
          </a:bodyPr>
          <a:lstStyle/>
          <a:p>
            <a:pPr defTabSz="457189"/>
            <a:r>
              <a:rPr lang="en-US" sz="3600" b="1" dirty="0">
                <a:solidFill>
                  <a:schemeClr val="bg1"/>
                </a:solidFill>
                <a:latin typeface="+mj-lt"/>
              </a:rPr>
              <a:t>Deployment Options</a:t>
            </a:r>
          </a:p>
        </p:txBody>
      </p:sp>
      <p:sp>
        <p:nvSpPr>
          <p:cNvPr id="7" name="TextBox 6">
            <a:extLst>
              <a:ext uri="{FF2B5EF4-FFF2-40B4-BE49-F238E27FC236}">
                <a16:creationId xmlns:a16="http://schemas.microsoft.com/office/drawing/2014/main" id="{9C058F86-632A-863B-3EED-9FE64DACE856}"/>
              </a:ext>
            </a:extLst>
          </p:cNvPr>
          <p:cNvSpPr txBox="1"/>
          <p:nvPr/>
        </p:nvSpPr>
        <p:spPr>
          <a:xfrm>
            <a:off x="359420" y="1595498"/>
            <a:ext cx="10397249" cy="646331"/>
          </a:xfrm>
          <a:prstGeom prst="rect">
            <a:avLst/>
          </a:prstGeom>
          <a:noFill/>
        </p:spPr>
        <p:txBody>
          <a:bodyPr wrap="square">
            <a:spAutoFit/>
          </a:bodyPr>
          <a:lstStyle/>
          <a:p>
            <a:r>
              <a:rPr lang="en-US" sz="1800" dirty="0">
                <a:solidFill>
                  <a:schemeClr val="bg1"/>
                </a:solidFill>
              </a:rPr>
              <a:t>	Ai driven monitoring platform with flexibility to deploy as an virtual Image, SaaS, Hybrid or with our MicroNode™</a:t>
            </a:r>
            <a:r>
              <a:rPr lang="en-US" dirty="0">
                <a:solidFill>
                  <a:schemeClr val="bg1"/>
                </a:solidFill>
              </a:rPr>
              <a:t> depending on your own network layout and needs. </a:t>
            </a:r>
            <a:endParaRPr lang="en-US" sz="1800" dirty="0">
              <a:solidFill>
                <a:schemeClr val="bg1"/>
              </a:solidFill>
            </a:endParaRPr>
          </a:p>
        </p:txBody>
      </p:sp>
      <p:sp>
        <p:nvSpPr>
          <p:cNvPr id="3" name="TextBox 2">
            <a:extLst>
              <a:ext uri="{FF2B5EF4-FFF2-40B4-BE49-F238E27FC236}">
                <a16:creationId xmlns:a16="http://schemas.microsoft.com/office/drawing/2014/main" id="{BCFC9D3F-6B8D-AF92-884C-E3FB0B8032AA}"/>
              </a:ext>
            </a:extLst>
          </p:cNvPr>
          <p:cNvSpPr txBox="1"/>
          <p:nvPr/>
        </p:nvSpPr>
        <p:spPr>
          <a:xfrm>
            <a:off x="429270" y="2852233"/>
            <a:ext cx="2785923" cy="338554"/>
          </a:xfrm>
          <a:prstGeom prst="rect">
            <a:avLst/>
          </a:prstGeom>
          <a:noFill/>
        </p:spPr>
        <p:txBody>
          <a:bodyPr wrap="square">
            <a:spAutoFit/>
          </a:bodyPr>
          <a:lstStyle/>
          <a:p>
            <a:r>
              <a:rPr lang="en-US" sz="1600" b="1" dirty="0"/>
              <a:t>Deployment Overview</a:t>
            </a:r>
          </a:p>
        </p:txBody>
      </p:sp>
      <p:sp>
        <p:nvSpPr>
          <p:cNvPr id="5" name="TextBox 4">
            <a:extLst>
              <a:ext uri="{FF2B5EF4-FFF2-40B4-BE49-F238E27FC236}">
                <a16:creationId xmlns:a16="http://schemas.microsoft.com/office/drawing/2014/main" id="{E2A52703-C455-426F-8DBF-3E97C597F782}"/>
              </a:ext>
            </a:extLst>
          </p:cNvPr>
          <p:cNvSpPr txBox="1"/>
          <p:nvPr/>
        </p:nvSpPr>
        <p:spPr>
          <a:xfrm>
            <a:off x="808653" y="3477208"/>
            <a:ext cx="4149012"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t>Virtual Image -Ubuntu</a:t>
            </a:r>
          </a:p>
          <a:p>
            <a:pPr marL="285750" indent="-285750">
              <a:buFont typeface="Arial" panose="020B0604020202020204" pitchFamily="34" charset="0"/>
              <a:buChar char="•"/>
            </a:pPr>
            <a:r>
              <a:rPr lang="en-US" sz="2400" dirty="0"/>
              <a:t>SaaS – our private cloud</a:t>
            </a:r>
          </a:p>
          <a:p>
            <a:pPr marL="285750" indent="-285750">
              <a:buFont typeface="Arial" panose="020B0604020202020204" pitchFamily="34" charset="0"/>
              <a:buChar char="•"/>
            </a:pPr>
            <a:r>
              <a:rPr lang="en-US" sz="2400" dirty="0"/>
              <a:t>Hybrid deployment</a:t>
            </a:r>
          </a:p>
          <a:p>
            <a:pPr marL="285750" indent="-285750">
              <a:buFont typeface="Arial" panose="020B0604020202020204" pitchFamily="34" charset="0"/>
              <a:buChar char="•"/>
            </a:pPr>
            <a:r>
              <a:rPr lang="en-US" sz="2400" dirty="0"/>
              <a:t>On-prem</a:t>
            </a:r>
          </a:p>
          <a:p>
            <a:pPr marL="285750" indent="-285750">
              <a:buFont typeface="Arial" panose="020B0604020202020204" pitchFamily="34" charset="0"/>
              <a:buChar char="•"/>
            </a:pPr>
            <a:r>
              <a:rPr lang="en-US" sz="2400" dirty="0"/>
              <a:t>MicroNode™</a:t>
            </a:r>
          </a:p>
          <a:p>
            <a:pPr marL="285750" indent="-285750">
              <a:buFont typeface="Arial" panose="020B0604020202020204" pitchFamily="34" charset="0"/>
              <a:buChar char="•"/>
            </a:pPr>
            <a:r>
              <a:rPr lang="en-US" sz="2400" dirty="0"/>
              <a:t>BYOAi</a:t>
            </a:r>
          </a:p>
        </p:txBody>
      </p:sp>
      <p:pic>
        <p:nvPicPr>
          <p:cNvPr id="9" name="Picture 8">
            <a:extLst>
              <a:ext uri="{FF2B5EF4-FFF2-40B4-BE49-F238E27FC236}">
                <a16:creationId xmlns:a16="http://schemas.microsoft.com/office/drawing/2014/main" id="{F88C1DBE-2566-C1A5-3889-33C7BA87FC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5167" y="3992084"/>
            <a:ext cx="1699878" cy="2053715"/>
          </a:xfrm>
          <a:prstGeom prst="rect">
            <a:avLst/>
          </a:prstGeom>
          <a:effectLst>
            <a:softEdge rad="63500"/>
          </a:effectLst>
        </p:spPr>
      </p:pic>
      <p:pic>
        <p:nvPicPr>
          <p:cNvPr id="13" name="Picture 12">
            <a:extLst>
              <a:ext uri="{FF2B5EF4-FFF2-40B4-BE49-F238E27FC236}">
                <a16:creationId xmlns:a16="http://schemas.microsoft.com/office/drawing/2014/main" id="{84869A86-EA3C-1F2C-2330-D10564FFE5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0497" y="4515073"/>
            <a:ext cx="2848947" cy="1530726"/>
          </a:xfrm>
          <a:prstGeom prst="rect">
            <a:avLst/>
          </a:prstGeom>
          <a:effectLst>
            <a:softEdge rad="63500"/>
          </a:effectLst>
        </p:spPr>
      </p:pic>
      <p:pic>
        <p:nvPicPr>
          <p:cNvPr id="11" name="Picture 10">
            <a:extLst>
              <a:ext uri="{FF2B5EF4-FFF2-40B4-BE49-F238E27FC236}">
                <a16:creationId xmlns:a16="http://schemas.microsoft.com/office/drawing/2014/main" id="{991CE3D4-71C2-1CDE-EB9A-3BF8E8EB8F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5256" y="2839836"/>
            <a:ext cx="2564027" cy="1866650"/>
          </a:xfrm>
          <a:prstGeom prst="rect">
            <a:avLst/>
          </a:prstGeom>
          <a:effectLst>
            <a:softEdge rad="63500"/>
          </a:effectLst>
        </p:spPr>
      </p:pic>
    </p:spTree>
    <p:extLst>
      <p:ext uri="{BB962C8B-B14F-4D97-AF65-F5344CB8AC3E}">
        <p14:creationId xmlns:p14="http://schemas.microsoft.com/office/powerpoint/2010/main" val="747958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D338-B911-E4D3-9309-70F8CCC77BC4}"/>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C635516-C2DB-C28F-E82B-2D8DD6EB7335}"/>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64E6B81C-977F-DF40-E6EC-BA9E3A31DC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B323BBF0-7E85-A113-1F1F-0369A01E206A}"/>
              </a:ext>
            </a:extLst>
          </p:cNvPr>
          <p:cNvSpPr txBox="1"/>
          <p:nvPr/>
        </p:nvSpPr>
        <p:spPr>
          <a:xfrm>
            <a:off x="65370" y="803541"/>
            <a:ext cx="6379707" cy="1200329"/>
          </a:xfrm>
          <a:prstGeom prst="rect">
            <a:avLst/>
          </a:prstGeom>
          <a:noFill/>
        </p:spPr>
        <p:txBody>
          <a:bodyPr wrap="square" rtlCol="0">
            <a:spAutoFit/>
          </a:bodyPr>
          <a:lstStyle/>
          <a:p>
            <a:pPr defTabSz="457189"/>
            <a:r>
              <a:rPr lang="en-US" sz="3600" b="1" dirty="0">
                <a:latin typeface="+mj-lt"/>
              </a:rPr>
              <a:t>Ai Powered Answers</a:t>
            </a:r>
          </a:p>
          <a:p>
            <a:pPr defTabSz="457189"/>
            <a:r>
              <a:rPr lang="en-US" sz="3600" b="1" dirty="0">
                <a:latin typeface="+mj-lt"/>
              </a:rPr>
              <a:t>	</a:t>
            </a:r>
            <a:r>
              <a:rPr lang="en-US" sz="2800" b="1" dirty="0">
                <a:solidFill>
                  <a:schemeClr val="accent1"/>
                </a:solidFill>
                <a:latin typeface="+mj-lt"/>
              </a:rPr>
              <a:t>Flexible Deployment Options</a:t>
            </a:r>
          </a:p>
        </p:txBody>
      </p:sp>
      <p:grpSp>
        <p:nvGrpSpPr>
          <p:cNvPr id="54" name="Group 53">
            <a:extLst>
              <a:ext uri="{FF2B5EF4-FFF2-40B4-BE49-F238E27FC236}">
                <a16:creationId xmlns:a16="http://schemas.microsoft.com/office/drawing/2014/main" id="{186E46D6-7797-5843-D459-3D92E7EE0BAA}"/>
              </a:ext>
            </a:extLst>
          </p:cNvPr>
          <p:cNvGrpSpPr/>
          <p:nvPr/>
        </p:nvGrpSpPr>
        <p:grpSpPr>
          <a:xfrm>
            <a:off x="295391" y="1577047"/>
            <a:ext cx="5404654" cy="2014823"/>
            <a:chOff x="463837" y="1482817"/>
            <a:chExt cx="5404654" cy="2014823"/>
          </a:xfrm>
        </p:grpSpPr>
        <p:sp>
          <p:nvSpPr>
            <p:cNvPr id="32" name="TextBox 31">
              <a:extLst>
                <a:ext uri="{FF2B5EF4-FFF2-40B4-BE49-F238E27FC236}">
                  <a16:creationId xmlns:a16="http://schemas.microsoft.com/office/drawing/2014/main" id="{90D4A047-45ED-7A3E-C0BC-1E8E153E84EC}"/>
                </a:ext>
              </a:extLst>
            </p:cNvPr>
            <p:cNvSpPr txBox="1"/>
            <p:nvPr/>
          </p:nvSpPr>
          <p:spPr>
            <a:xfrm>
              <a:off x="1206040" y="2314713"/>
              <a:ext cx="4662451" cy="954107"/>
            </a:xfrm>
            <a:prstGeom prst="rect">
              <a:avLst/>
            </a:prstGeom>
            <a:noFill/>
          </p:spPr>
          <p:txBody>
            <a:bodyPr wrap="square">
              <a:spAutoFit/>
            </a:bodyPr>
            <a:lstStyle/>
            <a:p>
              <a:pPr>
                <a:spcAft>
                  <a:spcPts val="1800"/>
                </a:spcAft>
              </a:pPr>
              <a:r>
                <a:rPr lang="en-US" sz="1400" dirty="0"/>
                <a:t>Scalable, AI capabilities through multiple  deployment options, ensuring easy access, minimal infrastructure overhead, and automatic updates for all users. </a:t>
              </a:r>
            </a:p>
          </p:txBody>
        </p:sp>
        <p:grpSp>
          <p:nvGrpSpPr>
            <p:cNvPr id="49" name="Group 48">
              <a:extLst>
                <a:ext uri="{FF2B5EF4-FFF2-40B4-BE49-F238E27FC236}">
                  <a16:creationId xmlns:a16="http://schemas.microsoft.com/office/drawing/2014/main" id="{79C4DE20-6973-06AD-EAAA-0B347B472077}"/>
                </a:ext>
              </a:extLst>
            </p:cNvPr>
            <p:cNvGrpSpPr/>
            <p:nvPr/>
          </p:nvGrpSpPr>
          <p:grpSpPr>
            <a:xfrm>
              <a:off x="463837" y="1482817"/>
              <a:ext cx="720799" cy="2014823"/>
              <a:chOff x="444134" y="1446184"/>
              <a:chExt cx="720799" cy="2014823"/>
            </a:xfrm>
          </p:grpSpPr>
          <p:sp>
            <p:nvSpPr>
              <p:cNvPr id="35" name="Arc 34">
                <a:extLst>
                  <a:ext uri="{FF2B5EF4-FFF2-40B4-BE49-F238E27FC236}">
                    <a16:creationId xmlns:a16="http://schemas.microsoft.com/office/drawing/2014/main" id="{323D10DB-FB37-EC87-B77F-3B8BB3E3AB1C}"/>
                  </a:ext>
                </a:extLst>
              </p:cNvPr>
              <p:cNvSpPr/>
              <p:nvPr/>
            </p:nvSpPr>
            <p:spPr>
              <a:xfrm rot="5400000" flipV="1">
                <a:off x="375126" y="1662107"/>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a:extLst>
                  <a:ext uri="{FF2B5EF4-FFF2-40B4-BE49-F238E27FC236}">
                    <a16:creationId xmlns:a16="http://schemas.microsoft.com/office/drawing/2014/main" id="{12203F36-9588-4807-830C-6963E9B4344F}"/>
                  </a:ext>
                </a:extLst>
              </p:cNvPr>
              <p:cNvSpPr/>
              <p:nvPr/>
            </p:nvSpPr>
            <p:spPr>
              <a:xfrm rot="16200000">
                <a:off x="375129" y="2671202"/>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F1B1EA29-2782-A0A6-2D11-7911B1F159DA}"/>
                  </a:ext>
                </a:extLst>
              </p:cNvPr>
              <p:cNvCxnSpPr>
                <a:cxnSpLocks/>
                <a:endCxn id="39" idx="2"/>
              </p:cNvCxnSpPr>
              <p:nvPr/>
            </p:nvCxnSpPr>
            <p:spPr>
              <a:xfrm>
                <a:off x="444134" y="2451912"/>
                <a:ext cx="433860" cy="33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7" name="Group 56">
            <a:extLst>
              <a:ext uri="{FF2B5EF4-FFF2-40B4-BE49-F238E27FC236}">
                <a16:creationId xmlns:a16="http://schemas.microsoft.com/office/drawing/2014/main" id="{8C24CD99-6C1F-692A-8E5A-18031CEA2034}"/>
              </a:ext>
            </a:extLst>
          </p:cNvPr>
          <p:cNvGrpSpPr/>
          <p:nvPr/>
        </p:nvGrpSpPr>
        <p:grpSpPr>
          <a:xfrm>
            <a:off x="316800" y="2561453"/>
            <a:ext cx="720799" cy="2014823"/>
            <a:chOff x="444134" y="1446184"/>
            <a:chExt cx="720799" cy="2014823"/>
          </a:xfrm>
        </p:grpSpPr>
        <p:sp>
          <p:nvSpPr>
            <p:cNvPr id="58" name="Arc 57">
              <a:extLst>
                <a:ext uri="{FF2B5EF4-FFF2-40B4-BE49-F238E27FC236}">
                  <a16:creationId xmlns:a16="http://schemas.microsoft.com/office/drawing/2014/main" id="{12BEF15B-ABBC-B986-BD26-DD3DAFA3B917}"/>
                </a:ext>
              </a:extLst>
            </p:cNvPr>
            <p:cNvSpPr/>
            <p:nvPr/>
          </p:nvSpPr>
          <p:spPr>
            <a:xfrm rot="5400000" flipV="1">
              <a:off x="375126" y="1662107"/>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58">
              <a:extLst>
                <a:ext uri="{FF2B5EF4-FFF2-40B4-BE49-F238E27FC236}">
                  <a16:creationId xmlns:a16="http://schemas.microsoft.com/office/drawing/2014/main" id="{3D72CEFE-E7A9-9875-2F37-D15377A98766}"/>
                </a:ext>
              </a:extLst>
            </p:cNvPr>
            <p:cNvSpPr/>
            <p:nvPr/>
          </p:nvSpPr>
          <p:spPr>
            <a:xfrm rot="16200000">
              <a:off x="375129" y="2671202"/>
              <a:ext cx="1005728" cy="573881"/>
            </a:xfrm>
            <a:prstGeom prst="arc">
              <a:avLst>
                <a:gd name="adj1" fmla="val 19950219"/>
                <a:gd name="adj2" fmla="val 0"/>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0" name="Straight Connector 59">
              <a:extLst>
                <a:ext uri="{FF2B5EF4-FFF2-40B4-BE49-F238E27FC236}">
                  <a16:creationId xmlns:a16="http://schemas.microsoft.com/office/drawing/2014/main" id="{B706E2B5-24A3-04CB-B71D-813B21C5E354}"/>
                </a:ext>
              </a:extLst>
            </p:cNvPr>
            <p:cNvCxnSpPr>
              <a:endCxn id="59" idx="2"/>
            </p:cNvCxnSpPr>
            <p:nvPr/>
          </p:nvCxnSpPr>
          <p:spPr>
            <a:xfrm>
              <a:off x="444134" y="2451912"/>
              <a:ext cx="433860" cy="33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43BCE344-03A5-17E9-6484-6E0A12421F74}"/>
              </a:ext>
            </a:extLst>
          </p:cNvPr>
          <p:cNvGrpSpPr/>
          <p:nvPr/>
        </p:nvGrpSpPr>
        <p:grpSpPr>
          <a:xfrm>
            <a:off x="6231109" y="995775"/>
            <a:ext cx="5449638" cy="5331869"/>
            <a:chOff x="6527382" y="1191147"/>
            <a:chExt cx="4965984" cy="5289234"/>
          </a:xfrm>
        </p:grpSpPr>
        <p:grpSp>
          <p:nvGrpSpPr>
            <p:cNvPr id="84" name="Group 83">
              <a:extLst>
                <a:ext uri="{FF2B5EF4-FFF2-40B4-BE49-F238E27FC236}">
                  <a16:creationId xmlns:a16="http://schemas.microsoft.com/office/drawing/2014/main" id="{2F5E6F6C-5969-E291-D66E-68929B32B663}"/>
                </a:ext>
              </a:extLst>
            </p:cNvPr>
            <p:cNvGrpSpPr/>
            <p:nvPr/>
          </p:nvGrpSpPr>
          <p:grpSpPr>
            <a:xfrm>
              <a:off x="9813781" y="1199636"/>
              <a:ext cx="1679585" cy="2393205"/>
              <a:chOff x="9862383" y="1095376"/>
              <a:chExt cx="1679585" cy="2393205"/>
            </a:xfrm>
          </p:grpSpPr>
          <p:sp>
            <p:nvSpPr>
              <p:cNvPr id="77" name="Rectangle: Rounded Corners 76">
                <a:extLst>
                  <a:ext uri="{FF2B5EF4-FFF2-40B4-BE49-F238E27FC236}">
                    <a16:creationId xmlns:a16="http://schemas.microsoft.com/office/drawing/2014/main" id="{F57B5494-234F-3F47-6BC1-48623D091B9F}"/>
                  </a:ext>
                </a:extLst>
              </p:cNvPr>
              <p:cNvSpPr/>
              <p:nvPr/>
            </p:nvSpPr>
            <p:spPr>
              <a:xfrm>
                <a:off x="9862383" y="1095376"/>
                <a:ext cx="1679585" cy="2393205"/>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descr="A screenshot of a phone&#10;&#10;Description automatically generated">
                <a:extLst>
                  <a:ext uri="{FF2B5EF4-FFF2-40B4-BE49-F238E27FC236}">
                    <a16:creationId xmlns:a16="http://schemas.microsoft.com/office/drawing/2014/main" id="{E3A2EEB5-5178-9AEC-D557-B0F6823B9A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066" y="1213302"/>
                <a:ext cx="1580522" cy="2190586"/>
              </a:xfrm>
              <a:prstGeom prst="roundRect">
                <a:avLst>
                  <a:gd name="adj" fmla="val 4413"/>
                </a:avLst>
              </a:prstGeom>
              <a:noFill/>
              <a:ln>
                <a:noFill/>
              </a:ln>
              <a:effectLst/>
            </p:spPr>
          </p:pic>
        </p:grpSp>
        <p:grpSp>
          <p:nvGrpSpPr>
            <p:cNvPr id="83" name="Group 82">
              <a:extLst>
                <a:ext uri="{FF2B5EF4-FFF2-40B4-BE49-F238E27FC236}">
                  <a16:creationId xmlns:a16="http://schemas.microsoft.com/office/drawing/2014/main" id="{01C0E92A-55D2-9B30-D44C-91E54A8EFEBF}"/>
                </a:ext>
              </a:extLst>
            </p:cNvPr>
            <p:cNvGrpSpPr/>
            <p:nvPr/>
          </p:nvGrpSpPr>
          <p:grpSpPr>
            <a:xfrm>
              <a:off x="6527382" y="1191147"/>
              <a:ext cx="1679585" cy="2393205"/>
              <a:chOff x="8044194" y="1095376"/>
              <a:chExt cx="1679585" cy="2393205"/>
            </a:xfrm>
          </p:grpSpPr>
          <p:sp>
            <p:nvSpPr>
              <p:cNvPr id="71" name="Rectangle: Rounded Corners 70">
                <a:extLst>
                  <a:ext uri="{FF2B5EF4-FFF2-40B4-BE49-F238E27FC236}">
                    <a16:creationId xmlns:a16="http://schemas.microsoft.com/office/drawing/2014/main" id="{5EEF1FCB-CC39-AAA7-12F8-6550BC3B62FC}"/>
                  </a:ext>
                </a:extLst>
              </p:cNvPr>
              <p:cNvSpPr/>
              <p:nvPr/>
            </p:nvSpPr>
            <p:spPr>
              <a:xfrm>
                <a:off x="8044194" y="1095376"/>
                <a:ext cx="1679585" cy="2393205"/>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descr="A screenshot of a phone&#10;&#10;Description automatically generated">
                <a:extLst>
                  <a:ext uri="{FF2B5EF4-FFF2-40B4-BE49-F238E27FC236}">
                    <a16:creationId xmlns:a16="http://schemas.microsoft.com/office/drawing/2014/main" id="{CB884F4C-71FD-A702-8D65-B3133077D7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7877" y="1161736"/>
                <a:ext cx="1594141" cy="2242152"/>
              </a:xfrm>
              <a:prstGeom prst="round2SameRect">
                <a:avLst>
                  <a:gd name="adj1" fmla="val 5314"/>
                  <a:gd name="adj2" fmla="val 5258"/>
                </a:avLst>
              </a:prstGeom>
              <a:noFill/>
              <a:ln>
                <a:noFill/>
              </a:ln>
              <a:effectLst/>
            </p:spPr>
          </p:pic>
        </p:grpSp>
        <p:grpSp>
          <p:nvGrpSpPr>
            <p:cNvPr id="81" name="Group 80">
              <a:extLst>
                <a:ext uri="{FF2B5EF4-FFF2-40B4-BE49-F238E27FC236}">
                  <a16:creationId xmlns:a16="http://schemas.microsoft.com/office/drawing/2014/main" id="{2D740A59-2F1A-9F23-4C6E-96FB57F37A99}"/>
                </a:ext>
              </a:extLst>
            </p:cNvPr>
            <p:cNvGrpSpPr/>
            <p:nvPr/>
          </p:nvGrpSpPr>
          <p:grpSpPr>
            <a:xfrm>
              <a:off x="6527382" y="4087176"/>
              <a:ext cx="1679585" cy="2393205"/>
              <a:chOff x="8044194" y="3521440"/>
              <a:chExt cx="1679585" cy="2393205"/>
            </a:xfrm>
          </p:grpSpPr>
          <p:sp>
            <p:nvSpPr>
              <p:cNvPr id="80" name="Rectangle: Rounded Corners 79">
                <a:extLst>
                  <a:ext uri="{FF2B5EF4-FFF2-40B4-BE49-F238E27FC236}">
                    <a16:creationId xmlns:a16="http://schemas.microsoft.com/office/drawing/2014/main" id="{E84887B7-B215-17E3-CF9C-ACDA734DDB4F}"/>
                  </a:ext>
                </a:extLst>
              </p:cNvPr>
              <p:cNvSpPr/>
              <p:nvPr/>
            </p:nvSpPr>
            <p:spPr>
              <a:xfrm>
                <a:off x="8044194" y="3521440"/>
                <a:ext cx="1679585" cy="2393205"/>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descr="A screenshot of a chat">
                <a:extLst>
                  <a:ext uri="{FF2B5EF4-FFF2-40B4-BE49-F238E27FC236}">
                    <a16:creationId xmlns:a16="http://schemas.microsoft.com/office/drawing/2014/main" id="{75CDB647-3433-6337-53D9-142EB0F3E644}"/>
                  </a:ext>
                </a:extLst>
              </p:cNvPr>
              <p:cNvPicPr>
                <a:picLocks noChangeAspect="1"/>
              </p:cNvPicPr>
              <p:nvPr/>
            </p:nvPicPr>
            <p:blipFill>
              <a:blip r:embed="rId5">
                <a:extLst>
                  <a:ext uri="{28A0092B-C50C-407E-A947-70E740481C1C}">
                    <a14:useLocalDpi xmlns:a14="http://schemas.microsoft.com/office/drawing/2010/main" val="0"/>
                  </a:ext>
                </a:extLst>
              </a:blip>
              <a:srcRect r="42567"/>
              <a:stretch/>
            </p:blipFill>
            <p:spPr>
              <a:xfrm>
                <a:off x="8097877" y="3607996"/>
                <a:ext cx="1625902" cy="2227419"/>
              </a:xfrm>
              <a:prstGeom prst="rect">
                <a:avLst/>
              </a:prstGeom>
              <a:noFill/>
              <a:ln>
                <a:noFill/>
              </a:ln>
              <a:effectLst/>
            </p:spPr>
          </p:pic>
        </p:grpSp>
        <p:grpSp>
          <p:nvGrpSpPr>
            <p:cNvPr id="82" name="Group 81">
              <a:extLst>
                <a:ext uri="{FF2B5EF4-FFF2-40B4-BE49-F238E27FC236}">
                  <a16:creationId xmlns:a16="http://schemas.microsoft.com/office/drawing/2014/main" id="{95297F26-880B-40A4-1556-8E4F90BF500D}"/>
                </a:ext>
              </a:extLst>
            </p:cNvPr>
            <p:cNvGrpSpPr/>
            <p:nvPr/>
          </p:nvGrpSpPr>
          <p:grpSpPr>
            <a:xfrm>
              <a:off x="9813781" y="4087176"/>
              <a:ext cx="1679585" cy="2393205"/>
              <a:chOff x="9862383" y="3521440"/>
              <a:chExt cx="1679585" cy="2393205"/>
            </a:xfrm>
          </p:grpSpPr>
          <p:sp>
            <p:nvSpPr>
              <p:cNvPr id="79" name="Rectangle: Rounded Corners 78">
                <a:extLst>
                  <a:ext uri="{FF2B5EF4-FFF2-40B4-BE49-F238E27FC236}">
                    <a16:creationId xmlns:a16="http://schemas.microsoft.com/office/drawing/2014/main" id="{7C1250FE-35A6-61A3-08C9-0039DA90586D}"/>
                  </a:ext>
                </a:extLst>
              </p:cNvPr>
              <p:cNvSpPr/>
              <p:nvPr/>
            </p:nvSpPr>
            <p:spPr>
              <a:xfrm>
                <a:off x="9862383" y="3521440"/>
                <a:ext cx="1679585" cy="2393205"/>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descr="Screens screenshot of a computer&#10;&#10;Description automatically generated">
                <a:extLst>
                  <a:ext uri="{FF2B5EF4-FFF2-40B4-BE49-F238E27FC236}">
                    <a16:creationId xmlns:a16="http://schemas.microsoft.com/office/drawing/2014/main" id="{BD2FDD15-60F0-8884-6AF0-628F176C8F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16066" y="3675448"/>
                <a:ext cx="1573641" cy="2115931"/>
              </a:xfrm>
              <a:prstGeom prst="rect">
                <a:avLst/>
              </a:prstGeom>
              <a:noFill/>
              <a:effectLst/>
            </p:spPr>
          </p:pic>
        </p:grpSp>
        <p:grpSp>
          <p:nvGrpSpPr>
            <p:cNvPr id="85" name="Group 84">
              <a:extLst>
                <a:ext uri="{FF2B5EF4-FFF2-40B4-BE49-F238E27FC236}">
                  <a16:creationId xmlns:a16="http://schemas.microsoft.com/office/drawing/2014/main" id="{9A535C9C-4E6D-3688-7258-D9B89D01ADCA}"/>
                </a:ext>
              </a:extLst>
            </p:cNvPr>
            <p:cNvGrpSpPr/>
            <p:nvPr/>
          </p:nvGrpSpPr>
          <p:grpSpPr>
            <a:xfrm>
              <a:off x="7931363" y="1396443"/>
              <a:ext cx="2210283" cy="4801398"/>
              <a:chOff x="6266365" y="1095376"/>
              <a:chExt cx="1710823" cy="3716421"/>
            </a:xfrm>
          </p:grpSpPr>
          <p:sp>
            <p:nvSpPr>
              <p:cNvPr id="70" name="Rectangle: Rounded Corners 69">
                <a:extLst>
                  <a:ext uri="{FF2B5EF4-FFF2-40B4-BE49-F238E27FC236}">
                    <a16:creationId xmlns:a16="http://schemas.microsoft.com/office/drawing/2014/main" id="{2DF0ED4C-A0D0-3EAA-6DBE-9971CA73C6A5}"/>
                  </a:ext>
                </a:extLst>
              </p:cNvPr>
              <p:cNvSpPr/>
              <p:nvPr/>
            </p:nvSpPr>
            <p:spPr>
              <a:xfrm>
                <a:off x="6266365" y="1095376"/>
                <a:ext cx="1710823" cy="3716421"/>
              </a:xfrm>
              <a:prstGeom prst="roundRect">
                <a:avLst>
                  <a:gd name="adj" fmla="val 4118"/>
                </a:avLst>
              </a:prstGeom>
              <a:solidFill>
                <a:schemeClr val="bg1">
                  <a:lumMod val="95000"/>
                </a:schemeClr>
              </a:solidFill>
              <a:ln w="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descr="A screenshot of a chat&#10;&#10;Description automatically generated">
                <a:extLst>
                  <a:ext uri="{FF2B5EF4-FFF2-40B4-BE49-F238E27FC236}">
                    <a16:creationId xmlns:a16="http://schemas.microsoft.com/office/drawing/2014/main" id="{958AFD4B-EA6F-6B7B-D1A3-0190EF8396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33371" y="1161736"/>
                <a:ext cx="1594141" cy="3571678"/>
              </a:xfrm>
              <a:prstGeom prst="rect">
                <a:avLst/>
              </a:prstGeom>
              <a:noFill/>
              <a:ln>
                <a:noFill/>
              </a:ln>
              <a:effectLst/>
            </p:spPr>
          </p:pic>
        </p:grpSp>
      </p:grpSp>
      <p:sp>
        <p:nvSpPr>
          <p:cNvPr id="3" name="TextBox 2">
            <a:extLst>
              <a:ext uri="{FF2B5EF4-FFF2-40B4-BE49-F238E27FC236}">
                <a16:creationId xmlns:a16="http://schemas.microsoft.com/office/drawing/2014/main" id="{831AEAAD-70B2-EF8E-BDCF-68F8834B5AF2}"/>
              </a:ext>
            </a:extLst>
          </p:cNvPr>
          <p:cNvSpPr txBox="1"/>
          <p:nvPr/>
        </p:nvSpPr>
        <p:spPr>
          <a:xfrm>
            <a:off x="1016188" y="3371597"/>
            <a:ext cx="4662451" cy="1384995"/>
          </a:xfrm>
          <a:prstGeom prst="rect">
            <a:avLst/>
          </a:prstGeom>
          <a:noFill/>
        </p:spPr>
        <p:txBody>
          <a:bodyPr wrap="square">
            <a:spAutoFit/>
          </a:bodyPr>
          <a:lstStyle/>
          <a:p>
            <a:pPr>
              <a:spcAft>
                <a:spcPts val="1800"/>
              </a:spcAft>
            </a:pPr>
            <a:r>
              <a:rPr lang="en-US" sz="1400" dirty="0"/>
              <a:t>Adapts to diverse business needs, enabling rapid integration and tailored use cases. Offers flexible integration options, supporting a wide range of business workflows and enabling customized configurations to address industry-specific challenges and use cases</a:t>
            </a:r>
          </a:p>
        </p:txBody>
      </p:sp>
    </p:spTree>
    <p:extLst>
      <p:ext uri="{BB962C8B-B14F-4D97-AF65-F5344CB8AC3E}">
        <p14:creationId xmlns:p14="http://schemas.microsoft.com/office/powerpoint/2010/main" val="4286027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B743-7DA7-C902-DFF2-4F174BA130EE}"/>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FC0C9D-6133-CCED-6BE0-B322C3B55FDD}"/>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6A682F56-92F3-0DC9-D4BB-2356C4299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DBBB90FA-7136-5090-BB89-EB2DD0E9B164}"/>
              </a:ext>
            </a:extLst>
          </p:cNvPr>
          <p:cNvSpPr txBox="1"/>
          <p:nvPr/>
        </p:nvSpPr>
        <p:spPr>
          <a:xfrm>
            <a:off x="359421" y="868139"/>
            <a:ext cx="6670644" cy="1200329"/>
          </a:xfrm>
          <a:prstGeom prst="rect">
            <a:avLst/>
          </a:prstGeom>
          <a:noFill/>
        </p:spPr>
        <p:txBody>
          <a:bodyPr wrap="square" rtlCol="0">
            <a:spAutoFit/>
          </a:bodyPr>
          <a:lstStyle/>
          <a:p>
            <a:pPr defTabSz="457189"/>
            <a:r>
              <a:rPr lang="en-US" sz="3600" b="1" dirty="0">
                <a:latin typeface="+mj-lt"/>
              </a:rPr>
              <a:t>Enhancing Cyber     	Resilience</a:t>
            </a:r>
            <a:endParaRPr lang="en-US" sz="2800" b="1" dirty="0">
              <a:solidFill>
                <a:schemeClr val="accent1"/>
              </a:solidFill>
              <a:latin typeface="+mj-lt"/>
            </a:endParaRPr>
          </a:p>
        </p:txBody>
      </p:sp>
      <p:grpSp>
        <p:nvGrpSpPr>
          <p:cNvPr id="49" name="Group 48">
            <a:extLst>
              <a:ext uri="{FF2B5EF4-FFF2-40B4-BE49-F238E27FC236}">
                <a16:creationId xmlns:a16="http://schemas.microsoft.com/office/drawing/2014/main" id="{4964351F-B568-E52B-E6EC-368FEC81DD89}"/>
              </a:ext>
            </a:extLst>
          </p:cNvPr>
          <p:cNvGrpSpPr/>
          <p:nvPr/>
        </p:nvGrpSpPr>
        <p:grpSpPr>
          <a:xfrm>
            <a:off x="463838" y="1834463"/>
            <a:ext cx="429416" cy="1200330"/>
            <a:chOff x="444134" y="1446184"/>
            <a:chExt cx="720799" cy="2014823"/>
          </a:xfrm>
        </p:grpSpPr>
        <p:sp>
          <p:nvSpPr>
            <p:cNvPr id="35" name="Arc 34">
              <a:extLst>
                <a:ext uri="{FF2B5EF4-FFF2-40B4-BE49-F238E27FC236}">
                  <a16:creationId xmlns:a16="http://schemas.microsoft.com/office/drawing/2014/main" id="{F8A04246-976B-7E37-302F-44E20A74BFA4}"/>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a:extLst>
                <a:ext uri="{FF2B5EF4-FFF2-40B4-BE49-F238E27FC236}">
                  <a16:creationId xmlns:a16="http://schemas.microsoft.com/office/drawing/2014/main" id="{05ABEFAE-C99E-C724-1CED-C60B92D8EB1A}"/>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1AF24946-0D5C-9F7F-DBD5-0DFB912BA34C}"/>
                </a:ext>
              </a:extLst>
            </p:cNvPr>
            <p:cNvCxnSpPr>
              <a:endCxn id="39"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EF0D920F-8AE5-37D4-4A5B-80C96EB29AF1}"/>
              </a:ext>
            </a:extLst>
          </p:cNvPr>
          <p:cNvGrpSpPr/>
          <p:nvPr/>
        </p:nvGrpSpPr>
        <p:grpSpPr>
          <a:xfrm>
            <a:off x="463838" y="3238073"/>
            <a:ext cx="429416" cy="1200330"/>
            <a:chOff x="444134" y="1446184"/>
            <a:chExt cx="720799" cy="2014823"/>
          </a:xfrm>
        </p:grpSpPr>
        <p:sp>
          <p:nvSpPr>
            <p:cNvPr id="31" name="Arc 30">
              <a:extLst>
                <a:ext uri="{FF2B5EF4-FFF2-40B4-BE49-F238E27FC236}">
                  <a16:creationId xmlns:a16="http://schemas.microsoft.com/office/drawing/2014/main" id="{6A2D22AB-00C0-FE4F-62C4-DB87614F8D70}"/>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3EF7AB6B-9BDB-D348-5601-CD40ADA6C6DB}"/>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F4627215-FFC5-C58B-7493-CD9308F2C628}"/>
                </a:ext>
              </a:extLst>
            </p:cNvPr>
            <p:cNvCxnSpPr>
              <a:endCxn id="34"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D3E01030-79BE-0CD8-A54A-B36F7A477274}"/>
              </a:ext>
            </a:extLst>
          </p:cNvPr>
          <p:cNvGrpSpPr/>
          <p:nvPr/>
        </p:nvGrpSpPr>
        <p:grpSpPr>
          <a:xfrm>
            <a:off x="463838" y="4554175"/>
            <a:ext cx="429416" cy="1200330"/>
            <a:chOff x="444134" y="1446184"/>
            <a:chExt cx="720799" cy="2014823"/>
          </a:xfrm>
        </p:grpSpPr>
        <p:sp>
          <p:nvSpPr>
            <p:cNvPr id="45" name="Arc 44">
              <a:extLst>
                <a:ext uri="{FF2B5EF4-FFF2-40B4-BE49-F238E27FC236}">
                  <a16:creationId xmlns:a16="http://schemas.microsoft.com/office/drawing/2014/main" id="{2E7D0890-D9B4-33D9-D064-9AAD51980CDD}"/>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Arc 45">
              <a:extLst>
                <a:ext uri="{FF2B5EF4-FFF2-40B4-BE49-F238E27FC236}">
                  <a16:creationId xmlns:a16="http://schemas.microsoft.com/office/drawing/2014/main" id="{C591A3C5-520B-A028-7B90-14CDB3FF0BDE}"/>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95A5156F-BF1B-F71D-0FC5-CF0145841752}"/>
                </a:ext>
              </a:extLst>
            </p:cNvPr>
            <p:cNvCxnSpPr>
              <a:endCxn id="46"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33D17466-24A3-8379-A6E1-4D5EBAF8346F}"/>
              </a:ext>
            </a:extLst>
          </p:cNvPr>
          <p:cNvGrpSpPr/>
          <p:nvPr/>
        </p:nvGrpSpPr>
        <p:grpSpPr>
          <a:xfrm>
            <a:off x="809836" y="2287689"/>
            <a:ext cx="4842820" cy="1200329"/>
            <a:chOff x="809836" y="2336152"/>
            <a:chExt cx="4842820" cy="1200329"/>
          </a:xfrm>
        </p:grpSpPr>
        <p:sp>
          <p:nvSpPr>
            <p:cNvPr id="32" name="TextBox 31">
              <a:extLst>
                <a:ext uri="{FF2B5EF4-FFF2-40B4-BE49-F238E27FC236}">
                  <a16:creationId xmlns:a16="http://schemas.microsoft.com/office/drawing/2014/main" id="{899D4B72-92A4-9A27-05F4-606FB999D53E}"/>
                </a:ext>
              </a:extLst>
            </p:cNvPr>
            <p:cNvSpPr txBox="1"/>
            <p:nvPr/>
          </p:nvSpPr>
          <p:spPr>
            <a:xfrm>
              <a:off x="809836" y="2336152"/>
              <a:ext cx="4842820" cy="1200329"/>
            </a:xfrm>
            <a:prstGeom prst="rect">
              <a:avLst/>
            </a:prstGeom>
            <a:noFill/>
          </p:spPr>
          <p:txBody>
            <a:bodyPr wrap="square">
              <a:spAutoFit/>
            </a:bodyPr>
            <a:lstStyle/>
            <a:p>
              <a:pPr>
                <a:spcAft>
                  <a:spcPts val="1200"/>
                </a:spcAft>
              </a:pPr>
              <a:r>
                <a:rPr lang="en-US" sz="1400" b="1" dirty="0">
                  <a:solidFill>
                    <a:schemeClr val="accent1"/>
                  </a:solidFill>
                </a:rPr>
                <a:t>Agents, Or Not</a:t>
              </a:r>
            </a:p>
            <a:p>
              <a:pPr>
                <a:spcAft>
                  <a:spcPts val="1200"/>
                </a:spcAft>
              </a:pPr>
              <a:r>
                <a:rPr lang="en-US" sz="1200" dirty="0">
                  <a:solidFill>
                    <a:schemeClr val="bg1">
                      <a:lumMod val="50000"/>
                    </a:schemeClr>
                  </a:solidFill>
                </a:rPr>
                <a:t>NetWatch.Ai provides the choice of using agent or agent-less monitoring with no difference in cost; clients can change from agents to agent-less at any time and can use any combination of agent and agent-less monitoring.</a:t>
              </a:r>
            </a:p>
          </p:txBody>
        </p:sp>
        <p:grpSp>
          <p:nvGrpSpPr>
            <p:cNvPr id="69" name="Group 68">
              <a:extLst>
                <a:ext uri="{FF2B5EF4-FFF2-40B4-BE49-F238E27FC236}">
                  <a16:creationId xmlns:a16="http://schemas.microsoft.com/office/drawing/2014/main" id="{BBB3AFB4-2F24-7798-37A4-077C55DF363D}"/>
                </a:ext>
              </a:extLst>
            </p:cNvPr>
            <p:cNvGrpSpPr/>
            <p:nvPr/>
          </p:nvGrpSpPr>
          <p:grpSpPr>
            <a:xfrm>
              <a:off x="2344964" y="2366588"/>
              <a:ext cx="3053957" cy="243262"/>
              <a:chOff x="2344964" y="2366588"/>
              <a:chExt cx="3053957" cy="243262"/>
            </a:xfrm>
          </p:grpSpPr>
          <p:pic>
            <p:nvPicPr>
              <p:cNvPr id="52" name="Graphic 51">
                <a:extLst>
                  <a:ext uri="{FF2B5EF4-FFF2-40B4-BE49-F238E27FC236}">
                    <a16:creationId xmlns:a16="http://schemas.microsoft.com/office/drawing/2014/main" id="{81B905C0-5F3F-AE55-0775-F12FFB3890B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155659" y="2366588"/>
                <a:ext cx="243262" cy="243262"/>
              </a:xfrm>
              <a:prstGeom prst="rect">
                <a:avLst/>
              </a:prstGeom>
            </p:spPr>
          </p:pic>
          <p:cxnSp>
            <p:nvCxnSpPr>
              <p:cNvPr id="67" name="Straight Connector 66">
                <a:extLst>
                  <a:ext uri="{FF2B5EF4-FFF2-40B4-BE49-F238E27FC236}">
                    <a16:creationId xmlns:a16="http://schemas.microsoft.com/office/drawing/2014/main" id="{5E2007EA-ABF1-26CA-8D26-0EB3FB1A8B42}"/>
                  </a:ext>
                </a:extLst>
              </p:cNvPr>
              <p:cNvCxnSpPr>
                <a:cxnSpLocks/>
              </p:cNvCxnSpPr>
              <p:nvPr/>
            </p:nvCxnSpPr>
            <p:spPr>
              <a:xfrm>
                <a:off x="2344964" y="2488219"/>
                <a:ext cx="2703286"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79" name="Group 78">
            <a:extLst>
              <a:ext uri="{FF2B5EF4-FFF2-40B4-BE49-F238E27FC236}">
                <a16:creationId xmlns:a16="http://schemas.microsoft.com/office/drawing/2014/main" id="{1795F9BF-2679-2EE0-ABCF-E07AE19FC7BE}"/>
              </a:ext>
            </a:extLst>
          </p:cNvPr>
          <p:cNvGrpSpPr/>
          <p:nvPr/>
        </p:nvGrpSpPr>
        <p:grpSpPr>
          <a:xfrm>
            <a:off x="809836" y="3691299"/>
            <a:ext cx="4842820" cy="1015663"/>
            <a:chOff x="809836" y="3739878"/>
            <a:chExt cx="4842820" cy="1015663"/>
          </a:xfrm>
        </p:grpSpPr>
        <p:sp>
          <p:nvSpPr>
            <p:cNvPr id="28" name="TextBox 27">
              <a:extLst>
                <a:ext uri="{FF2B5EF4-FFF2-40B4-BE49-F238E27FC236}">
                  <a16:creationId xmlns:a16="http://schemas.microsoft.com/office/drawing/2014/main" id="{7C713057-8928-40E7-8312-E73373A864B3}"/>
                </a:ext>
              </a:extLst>
            </p:cNvPr>
            <p:cNvSpPr txBox="1"/>
            <p:nvPr/>
          </p:nvSpPr>
          <p:spPr>
            <a:xfrm>
              <a:off x="809836" y="3739878"/>
              <a:ext cx="4842820" cy="1015663"/>
            </a:xfrm>
            <a:prstGeom prst="rect">
              <a:avLst/>
            </a:prstGeom>
            <a:noFill/>
          </p:spPr>
          <p:txBody>
            <a:bodyPr wrap="square">
              <a:spAutoFit/>
            </a:bodyPr>
            <a:lstStyle/>
            <a:p>
              <a:pPr>
                <a:spcAft>
                  <a:spcPts val="1200"/>
                </a:spcAft>
              </a:pPr>
              <a:r>
                <a:rPr lang="en-US" sz="1400" b="1" dirty="0">
                  <a:solidFill>
                    <a:schemeClr val="accent1"/>
                  </a:solidFill>
                </a:rPr>
                <a:t>Healing Actions</a:t>
              </a:r>
            </a:p>
            <a:p>
              <a:pPr>
                <a:spcAft>
                  <a:spcPts val="1200"/>
                </a:spcAft>
              </a:pPr>
              <a:r>
                <a:rPr lang="en-US" sz="1200" dirty="0">
                  <a:solidFill>
                    <a:schemeClr val="bg1">
                      <a:lumMod val="50000"/>
                    </a:schemeClr>
                  </a:solidFill>
                </a:rPr>
                <a:t>With NetWatch.Ai, clients can correct most day-to-day issues automatically with NetWatch.Ai’s wide array of self-healing actions.</a:t>
              </a:r>
            </a:p>
          </p:txBody>
        </p:sp>
        <p:grpSp>
          <p:nvGrpSpPr>
            <p:cNvPr id="70" name="Group 69">
              <a:extLst>
                <a:ext uri="{FF2B5EF4-FFF2-40B4-BE49-F238E27FC236}">
                  <a16:creationId xmlns:a16="http://schemas.microsoft.com/office/drawing/2014/main" id="{ECBF674D-BBBE-3DC2-844E-F8831673AE38}"/>
                </a:ext>
              </a:extLst>
            </p:cNvPr>
            <p:cNvGrpSpPr/>
            <p:nvPr/>
          </p:nvGrpSpPr>
          <p:grpSpPr>
            <a:xfrm>
              <a:off x="2403475" y="3764183"/>
              <a:ext cx="2995446" cy="243262"/>
              <a:chOff x="2403475" y="2366588"/>
              <a:chExt cx="2995446" cy="243262"/>
            </a:xfrm>
          </p:grpSpPr>
          <p:pic>
            <p:nvPicPr>
              <p:cNvPr id="71" name="Graphic 70">
                <a:extLst>
                  <a:ext uri="{FF2B5EF4-FFF2-40B4-BE49-F238E27FC236}">
                    <a16:creationId xmlns:a16="http://schemas.microsoft.com/office/drawing/2014/main" id="{8316FEB0-E6D5-449B-D278-990E3365D33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155659" y="2366588"/>
                <a:ext cx="243262" cy="243262"/>
              </a:xfrm>
              <a:prstGeom prst="rect">
                <a:avLst/>
              </a:prstGeom>
            </p:spPr>
          </p:pic>
          <p:cxnSp>
            <p:nvCxnSpPr>
              <p:cNvPr id="72" name="Straight Connector 71">
                <a:extLst>
                  <a:ext uri="{FF2B5EF4-FFF2-40B4-BE49-F238E27FC236}">
                    <a16:creationId xmlns:a16="http://schemas.microsoft.com/office/drawing/2014/main" id="{D3778EF6-786D-4CF9-7714-57823B4480A7}"/>
                  </a:ext>
                </a:extLst>
              </p:cNvPr>
              <p:cNvCxnSpPr>
                <a:cxnSpLocks/>
              </p:cNvCxnSpPr>
              <p:nvPr/>
            </p:nvCxnSpPr>
            <p:spPr>
              <a:xfrm>
                <a:off x="2403475" y="2488219"/>
                <a:ext cx="2644775"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78" name="Group 77">
            <a:extLst>
              <a:ext uri="{FF2B5EF4-FFF2-40B4-BE49-F238E27FC236}">
                <a16:creationId xmlns:a16="http://schemas.microsoft.com/office/drawing/2014/main" id="{107C5444-CBF4-8758-B5CF-C50A6FE8B411}"/>
              </a:ext>
            </a:extLst>
          </p:cNvPr>
          <p:cNvGrpSpPr/>
          <p:nvPr/>
        </p:nvGrpSpPr>
        <p:grpSpPr>
          <a:xfrm>
            <a:off x="809836" y="5007401"/>
            <a:ext cx="4842820" cy="1569660"/>
            <a:chOff x="809836" y="4948141"/>
            <a:chExt cx="4842820" cy="1569660"/>
          </a:xfrm>
        </p:grpSpPr>
        <p:sp>
          <p:nvSpPr>
            <p:cNvPr id="43" name="TextBox 42">
              <a:extLst>
                <a:ext uri="{FF2B5EF4-FFF2-40B4-BE49-F238E27FC236}">
                  <a16:creationId xmlns:a16="http://schemas.microsoft.com/office/drawing/2014/main" id="{6CC60C54-3BA1-EED4-F01B-DBF44304FEAB}"/>
                </a:ext>
              </a:extLst>
            </p:cNvPr>
            <p:cNvSpPr txBox="1"/>
            <p:nvPr/>
          </p:nvSpPr>
          <p:spPr>
            <a:xfrm>
              <a:off x="809836" y="4948141"/>
              <a:ext cx="4842820" cy="1569660"/>
            </a:xfrm>
            <a:prstGeom prst="rect">
              <a:avLst/>
            </a:prstGeom>
            <a:noFill/>
          </p:spPr>
          <p:txBody>
            <a:bodyPr wrap="square">
              <a:spAutoFit/>
            </a:bodyPr>
            <a:lstStyle/>
            <a:p>
              <a:pPr>
                <a:spcAft>
                  <a:spcPts val="1200"/>
                </a:spcAft>
              </a:pPr>
              <a:r>
                <a:rPr lang="en-US" sz="1400" b="1" dirty="0">
                  <a:solidFill>
                    <a:schemeClr val="accent1"/>
                  </a:solidFill>
                </a:rPr>
                <a:t>Detection of Non-Events</a:t>
              </a:r>
            </a:p>
            <a:p>
              <a:r>
                <a:rPr lang="en-US" sz="1200" dirty="0">
                  <a:solidFill>
                    <a:schemeClr val="bg1">
                      <a:lumMod val="50000"/>
                    </a:schemeClr>
                  </a:solidFill>
                </a:rPr>
                <a:t>Most monitoring products are event-driven and are only able to detect errors that generate an event. NetWatch.Ai can detect nonevents, such as a hung server or blue screen, memory leaks, and runaway processes, as well as hung services. </a:t>
              </a:r>
              <a:r>
                <a:rPr lang="en-US" sz="1200" dirty="0" err="1">
                  <a:solidFill>
                    <a:schemeClr val="bg1">
                      <a:lumMod val="50000"/>
                    </a:schemeClr>
                  </a:solidFill>
                </a:rPr>
                <a:t>NetWatch.Ai’s</a:t>
              </a:r>
              <a:r>
                <a:rPr lang="en-US" sz="1200" dirty="0">
                  <a:solidFill>
                    <a:schemeClr val="bg1">
                      <a:lumMod val="50000"/>
                    </a:schemeClr>
                  </a:solidFill>
                </a:rPr>
                <a:t> Healing Actions can correct all </a:t>
              </a:r>
            </a:p>
            <a:p>
              <a:r>
                <a:rPr lang="en-US" sz="1200" dirty="0">
                  <a:solidFill>
                    <a:schemeClr val="bg1">
                      <a:lumMod val="50000"/>
                    </a:schemeClr>
                  </a:solidFill>
                </a:rPr>
                <a:t>these issues.</a:t>
              </a:r>
            </a:p>
          </p:txBody>
        </p:sp>
        <p:grpSp>
          <p:nvGrpSpPr>
            <p:cNvPr id="74" name="Group 73">
              <a:extLst>
                <a:ext uri="{FF2B5EF4-FFF2-40B4-BE49-F238E27FC236}">
                  <a16:creationId xmlns:a16="http://schemas.microsoft.com/office/drawing/2014/main" id="{9BDEF904-DE04-E6CA-58E0-AE03BF244F52}"/>
                </a:ext>
              </a:extLst>
            </p:cNvPr>
            <p:cNvGrpSpPr/>
            <p:nvPr/>
          </p:nvGrpSpPr>
          <p:grpSpPr>
            <a:xfrm>
              <a:off x="3167063" y="4972446"/>
              <a:ext cx="2231858" cy="243262"/>
              <a:chOff x="3167063" y="2366588"/>
              <a:chExt cx="2231858" cy="243262"/>
            </a:xfrm>
          </p:grpSpPr>
          <p:pic>
            <p:nvPicPr>
              <p:cNvPr id="75" name="Graphic 74">
                <a:extLst>
                  <a:ext uri="{FF2B5EF4-FFF2-40B4-BE49-F238E27FC236}">
                    <a16:creationId xmlns:a16="http://schemas.microsoft.com/office/drawing/2014/main" id="{256C02A1-9E5E-52BB-3DF4-E8046D752CDE}"/>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155659" y="2366588"/>
                <a:ext cx="243262" cy="243262"/>
              </a:xfrm>
              <a:prstGeom prst="rect">
                <a:avLst/>
              </a:prstGeom>
            </p:spPr>
          </p:pic>
          <p:cxnSp>
            <p:nvCxnSpPr>
              <p:cNvPr id="76" name="Straight Connector 75">
                <a:extLst>
                  <a:ext uri="{FF2B5EF4-FFF2-40B4-BE49-F238E27FC236}">
                    <a16:creationId xmlns:a16="http://schemas.microsoft.com/office/drawing/2014/main" id="{B8949431-78A7-2ED4-4C52-414B726339F9}"/>
                  </a:ext>
                </a:extLst>
              </p:cNvPr>
              <p:cNvCxnSpPr>
                <a:cxnSpLocks/>
              </p:cNvCxnSpPr>
              <p:nvPr/>
            </p:nvCxnSpPr>
            <p:spPr>
              <a:xfrm>
                <a:off x="3167063" y="2488219"/>
                <a:ext cx="1881187"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81" name="Group 80">
            <a:extLst>
              <a:ext uri="{FF2B5EF4-FFF2-40B4-BE49-F238E27FC236}">
                <a16:creationId xmlns:a16="http://schemas.microsoft.com/office/drawing/2014/main" id="{202986FA-61DD-7FFE-2412-7B6C711F3445}"/>
              </a:ext>
            </a:extLst>
          </p:cNvPr>
          <p:cNvGrpSpPr/>
          <p:nvPr/>
        </p:nvGrpSpPr>
        <p:grpSpPr>
          <a:xfrm>
            <a:off x="6268346" y="1836645"/>
            <a:ext cx="429416" cy="1200330"/>
            <a:chOff x="444134" y="1446184"/>
            <a:chExt cx="720799" cy="2014823"/>
          </a:xfrm>
        </p:grpSpPr>
        <p:sp>
          <p:nvSpPr>
            <p:cNvPr id="82" name="Arc 81">
              <a:extLst>
                <a:ext uri="{FF2B5EF4-FFF2-40B4-BE49-F238E27FC236}">
                  <a16:creationId xmlns:a16="http://schemas.microsoft.com/office/drawing/2014/main" id="{EECDAE56-F6C0-0B43-CD5D-30901BAFDF13}"/>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Arc 82">
              <a:extLst>
                <a:ext uri="{FF2B5EF4-FFF2-40B4-BE49-F238E27FC236}">
                  <a16:creationId xmlns:a16="http://schemas.microsoft.com/office/drawing/2014/main" id="{FD2A3EBC-1216-608F-30FA-1DCD0335D3BA}"/>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BABB07B8-5476-AFCC-A65D-F98C42325A02}"/>
                </a:ext>
              </a:extLst>
            </p:cNvPr>
            <p:cNvCxnSpPr>
              <a:endCxn id="83"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F9249BFD-6E89-AA88-9B76-9367E494117E}"/>
              </a:ext>
            </a:extLst>
          </p:cNvPr>
          <p:cNvGrpSpPr/>
          <p:nvPr/>
        </p:nvGrpSpPr>
        <p:grpSpPr>
          <a:xfrm>
            <a:off x="6614344" y="2289871"/>
            <a:ext cx="4842820" cy="1569660"/>
            <a:chOff x="809836" y="2336152"/>
            <a:chExt cx="4842820" cy="1569660"/>
          </a:xfrm>
        </p:grpSpPr>
        <p:sp>
          <p:nvSpPr>
            <p:cNvPr id="86" name="TextBox 85">
              <a:extLst>
                <a:ext uri="{FF2B5EF4-FFF2-40B4-BE49-F238E27FC236}">
                  <a16:creationId xmlns:a16="http://schemas.microsoft.com/office/drawing/2014/main" id="{D06C5304-786B-389E-0D17-59FF058E2DBB}"/>
                </a:ext>
              </a:extLst>
            </p:cNvPr>
            <p:cNvSpPr txBox="1"/>
            <p:nvPr/>
          </p:nvSpPr>
          <p:spPr>
            <a:xfrm>
              <a:off x="809836" y="2336152"/>
              <a:ext cx="4842820" cy="1569660"/>
            </a:xfrm>
            <a:prstGeom prst="rect">
              <a:avLst/>
            </a:prstGeom>
            <a:noFill/>
          </p:spPr>
          <p:txBody>
            <a:bodyPr wrap="square">
              <a:spAutoFit/>
            </a:bodyPr>
            <a:lstStyle/>
            <a:p>
              <a:pPr>
                <a:spcAft>
                  <a:spcPts val="1200"/>
                </a:spcAft>
              </a:pPr>
              <a:r>
                <a:rPr lang="en-US" sz="1400" b="1" dirty="0">
                  <a:solidFill>
                    <a:schemeClr val="accent1"/>
                  </a:solidFill>
                </a:rPr>
                <a:t>Unification of Relevant Data</a:t>
              </a:r>
            </a:p>
            <a:p>
              <a:pPr>
                <a:spcAft>
                  <a:spcPts val="1200"/>
                </a:spcAft>
              </a:pPr>
              <a:r>
                <a:rPr lang="en-US" sz="1200" dirty="0">
                  <a:solidFill>
                    <a:schemeClr val="bg1">
                      <a:lumMod val="50000"/>
                    </a:schemeClr>
                  </a:solidFill>
                </a:rPr>
                <a:t>NetWatch.Ai is designed to collect, process, and report on all data sources it has access to. It is an intelligent Ai tool that unifies disparate data sources, enables seamless data correlation, and supports robust AI governance with QUARK. Notifies, alerts, reports, and finds root cause with a quick and easy interface. </a:t>
              </a:r>
            </a:p>
          </p:txBody>
        </p:sp>
        <p:grpSp>
          <p:nvGrpSpPr>
            <p:cNvPr id="87" name="Group 86">
              <a:extLst>
                <a:ext uri="{FF2B5EF4-FFF2-40B4-BE49-F238E27FC236}">
                  <a16:creationId xmlns:a16="http://schemas.microsoft.com/office/drawing/2014/main" id="{3B2210B5-5908-FC20-84CE-6E1BB29B3BF1}"/>
                </a:ext>
              </a:extLst>
            </p:cNvPr>
            <p:cNvGrpSpPr/>
            <p:nvPr/>
          </p:nvGrpSpPr>
          <p:grpSpPr>
            <a:xfrm>
              <a:off x="3215667" y="2366588"/>
              <a:ext cx="2183254" cy="243262"/>
              <a:chOff x="3215667" y="2366588"/>
              <a:chExt cx="2183254" cy="243262"/>
            </a:xfrm>
          </p:grpSpPr>
          <p:pic>
            <p:nvPicPr>
              <p:cNvPr id="88" name="Graphic 87">
                <a:extLst>
                  <a:ext uri="{FF2B5EF4-FFF2-40B4-BE49-F238E27FC236}">
                    <a16:creationId xmlns:a16="http://schemas.microsoft.com/office/drawing/2014/main" id="{20A95E18-8402-F0B3-140A-8C6D560FB7FA}"/>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155659" y="2366588"/>
                <a:ext cx="243262" cy="243262"/>
              </a:xfrm>
              <a:prstGeom prst="rect">
                <a:avLst/>
              </a:prstGeom>
            </p:spPr>
          </p:pic>
          <p:cxnSp>
            <p:nvCxnSpPr>
              <p:cNvPr id="89" name="Straight Connector 88">
                <a:extLst>
                  <a:ext uri="{FF2B5EF4-FFF2-40B4-BE49-F238E27FC236}">
                    <a16:creationId xmlns:a16="http://schemas.microsoft.com/office/drawing/2014/main" id="{716178FD-5CC6-A04B-A64E-ABCED397A4E7}"/>
                  </a:ext>
                </a:extLst>
              </p:cNvPr>
              <p:cNvCxnSpPr>
                <a:cxnSpLocks/>
              </p:cNvCxnSpPr>
              <p:nvPr/>
            </p:nvCxnSpPr>
            <p:spPr>
              <a:xfrm>
                <a:off x="3215667" y="2488219"/>
                <a:ext cx="1832583"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91" name="Group 90">
            <a:extLst>
              <a:ext uri="{FF2B5EF4-FFF2-40B4-BE49-F238E27FC236}">
                <a16:creationId xmlns:a16="http://schemas.microsoft.com/office/drawing/2014/main" id="{212B892F-FCD6-5CFB-37FF-785F5BB67D76}"/>
              </a:ext>
            </a:extLst>
          </p:cNvPr>
          <p:cNvGrpSpPr/>
          <p:nvPr/>
        </p:nvGrpSpPr>
        <p:grpSpPr>
          <a:xfrm>
            <a:off x="6268346" y="3683161"/>
            <a:ext cx="429416" cy="1200330"/>
            <a:chOff x="444134" y="1446184"/>
            <a:chExt cx="720799" cy="2014823"/>
          </a:xfrm>
        </p:grpSpPr>
        <p:sp>
          <p:nvSpPr>
            <p:cNvPr id="92" name="Arc 91">
              <a:extLst>
                <a:ext uri="{FF2B5EF4-FFF2-40B4-BE49-F238E27FC236}">
                  <a16:creationId xmlns:a16="http://schemas.microsoft.com/office/drawing/2014/main" id="{C24D0745-CBE9-6AF9-3ABB-3E251DDE1775}"/>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 name="Arc 92">
              <a:extLst>
                <a:ext uri="{FF2B5EF4-FFF2-40B4-BE49-F238E27FC236}">
                  <a16:creationId xmlns:a16="http://schemas.microsoft.com/office/drawing/2014/main" id="{D0F2EF6A-8492-8E77-77B3-BDB9094F4A19}"/>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4" name="Straight Connector 93">
              <a:extLst>
                <a:ext uri="{FF2B5EF4-FFF2-40B4-BE49-F238E27FC236}">
                  <a16:creationId xmlns:a16="http://schemas.microsoft.com/office/drawing/2014/main" id="{787E09F4-E877-13A1-D58E-FC27DDF71A11}"/>
                </a:ext>
              </a:extLst>
            </p:cNvPr>
            <p:cNvCxnSpPr>
              <a:endCxn id="93"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7E03D2B5-DBD2-111A-E63A-CC5A2459ECAC}"/>
              </a:ext>
            </a:extLst>
          </p:cNvPr>
          <p:cNvGrpSpPr/>
          <p:nvPr/>
        </p:nvGrpSpPr>
        <p:grpSpPr>
          <a:xfrm>
            <a:off x="6614344" y="4136387"/>
            <a:ext cx="4842820" cy="1200329"/>
            <a:chOff x="809836" y="2336152"/>
            <a:chExt cx="4842820" cy="1200329"/>
          </a:xfrm>
        </p:grpSpPr>
        <p:sp>
          <p:nvSpPr>
            <p:cNvPr id="96" name="TextBox 95">
              <a:extLst>
                <a:ext uri="{FF2B5EF4-FFF2-40B4-BE49-F238E27FC236}">
                  <a16:creationId xmlns:a16="http://schemas.microsoft.com/office/drawing/2014/main" id="{62493548-9EBC-6DB0-DA2A-EC5396DF242E}"/>
                </a:ext>
              </a:extLst>
            </p:cNvPr>
            <p:cNvSpPr txBox="1"/>
            <p:nvPr/>
          </p:nvSpPr>
          <p:spPr>
            <a:xfrm>
              <a:off x="809836" y="2336152"/>
              <a:ext cx="4842820" cy="1200329"/>
            </a:xfrm>
            <a:prstGeom prst="rect">
              <a:avLst/>
            </a:prstGeom>
            <a:noFill/>
          </p:spPr>
          <p:txBody>
            <a:bodyPr wrap="square">
              <a:spAutoFit/>
            </a:bodyPr>
            <a:lstStyle/>
            <a:p>
              <a:pPr>
                <a:spcAft>
                  <a:spcPts val="1200"/>
                </a:spcAft>
              </a:pPr>
              <a:r>
                <a:rPr lang="en-US" sz="1400" b="1" dirty="0">
                  <a:solidFill>
                    <a:schemeClr val="accent1"/>
                  </a:solidFill>
                </a:rPr>
                <a:t>Rule Definitions Centrally Managed </a:t>
              </a:r>
            </a:p>
            <a:p>
              <a:pPr>
                <a:spcAft>
                  <a:spcPts val="1200"/>
                </a:spcAft>
              </a:pPr>
              <a:r>
                <a:rPr lang="en-US" sz="1200" dirty="0">
                  <a:solidFill>
                    <a:schemeClr val="bg1">
                      <a:lumMod val="50000"/>
                    </a:schemeClr>
                  </a:solidFill>
                </a:rPr>
                <a:t>NetWatch.Ai Rules are stored independently of individual servers. A rule change only needs to be done in one place, and the change is made globally so individual server definitions do not need to be altered.</a:t>
              </a:r>
            </a:p>
          </p:txBody>
        </p:sp>
        <p:grpSp>
          <p:nvGrpSpPr>
            <p:cNvPr id="97" name="Group 96">
              <a:extLst>
                <a:ext uri="{FF2B5EF4-FFF2-40B4-BE49-F238E27FC236}">
                  <a16:creationId xmlns:a16="http://schemas.microsoft.com/office/drawing/2014/main" id="{68AC08DF-59FE-92E3-4CC8-55A308D72BD2}"/>
                </a:ext>
              </a:extLst>
            </p:cNvPr>
            <p:cNvGrpSpPr/>
            <p:nvPr/>
          </p:nvGrpSpPr>
          <p:grpSpPr>
            <a:xfrm>
              <a:off x="4228492" y="2366588"/>
              <a:ext cx="1170429" cy="243262"/>
              <a:chOff x="4228492" y="2366588"/>
              <a:chExt cx="1170429" cy="243262"/>
            </a:xfrm>
          </p:grpSpPr>
          <p:pic>
            <p:nvPicPr>
              <p:cNvPr id="98" name="Graphic 97">
                <a:extLst>
                  <a:ext uri="{FF2B5EF4-FFF2-40B4-BE49-F238E27FC236}">
                    <a16:creationId xmlns:a16="http://schemas.microsoft.com/office/drawing/2014/main" id="{3BB44972-9E1F-F8AF-D263-86A1A1643C43}"/>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5155659" y="2366588"/>
                <a:ext cx="243262" cy="243262"/>
              </a:xfrm>
              <a:prstGeom prst="rect">
                <a:avLst/>
              </a:prstGeom>
            </p:spPr>
          </p:pic>
          <p:cxnSp>
            <p:nvCxnSpPr>
              <p:cNvPr id="99" name="Straight Connector 98">
                <a:extLst>
                  <a:ext uri="{FF2B5EF4-FFF2-40B4-BE49-F238E27FC236}">
                    <a16:creationId xmlns:a16="http://schemas.microsoft.com/office/drawing/2014/main" id="{86826032-592F-7D1E-87C5-E9E230200422}"/>
                  </a:ext>
                </a:extLst>
              </p:cNvPr>
              <p:cNvCxnSpPr>
                <a:cxnSpLocks/>
              </p:cNvCxnSpPr>
              <p:nvPr/>
            </p:nvCxnSpPr>
            <p:spPr>
              <a:xfrm>
                <a:off x="4228492" y="2488219"/>
                <a:ext cx="819758" cy="0"/>
              </a:xfrm>
              <a:prstGeom prst="line">
                <a:avLst/>
              </a:prstGeom>
              <a:ln w="3175"/>
            </p:spPr>
            <p:style>
              <a:lnRef idx="1">
                <a:schemeClr val="accent1"/>
              </a:lnRef>
              <a:fillRef idx="0">
                <a:schemeClr val="accent1"/>
              </a:fillRef>
              <a:effectRef idx="0">
                <a:schemeClr val="accent1"/>
              </a:effectRef>
              <a:fontRef idx="minor">
                <a:schemeClr val="tx1"/>
              </a:fontRef>
            </p:style>
          </p:cxnSp>
        </p:grpSp>
      </p:grpSp>
      <p:grpSp>
        <p:nvGrpSpPr>
          <p:cNvPr id="101" name="Group 100">
            <a:extLst>
              <a:ext uri="{FF2B5EF4-FFF2-40B4-BE49-F238E27FC236}">
                <a16:creationId xmlns:a16="http://schemas.microsoft.com/office/drawing/2014/main" id="{284CEAB7-F1E9-0C1E-5064-EABAA1C55466}"/>
              </a:ext>
            </a:extLst>
          </p:cNvPr>
          <p:cNvGrpSpPr/>
          <p:nvPr/>
        </p:nvGrpSpPr>
        <p:grpSpPr>
          <a:xfrm>
            <a:off x="6268346" y="5108172"/>
            <a:ext cx="429416" cy="1200330"/>
            <a:chOff x="444134" y="1446184"/>
            <a:chExt cx="720799" cy="2014823"/>
          </a:xfrm>
        </p:grpSpPr>
        <p:sp>
          <p:nvSpPr>
            <p:cNvPr id="102" name="Arc 101">
              <a:extLst>
                <a:ext uri="{FF2B5EF4-FFF2-40B4-BE49-F238E27FC236}">
                  <a16:creationId xmlns:a16="http://schemas.microsoft.com/office/drawing/2014/main" id="{64E5A3FC-F47D-68EF-6AC6-857C4CFE6CA3}"/>
                </a:ext>
              </a:extLst>
            </p:cNvPr>
            <p:cNvSpPr/>
            <p:nvPr/>
          </p:nvSpPr>
          <p:spPr>
            <a:xfrm rot="5400000" flipV="1">
              <a:off x="375126" y="1662107"/>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3" name="Arc 102">
              <a:extLst>
                <a:ext uri="{FF2B5EF4-FFF2-40B4-BE49-F238E27FC236}">
                  <a16:creationId xmlns:a16="http://schemas.microsoft.com/office/drawing/2014/main" id="{1905482D-44D2-28AA-A7BF-E8D42CD972CB}"/>
                </a:ext>
              </a:extLst>
            </p:cNvPr>
            <p:cNvSpPr/>
            <p:nvPr/>
          </p:nvSpPr>
          <p:spPr>
            <a:xfrm rot="16200000">
              <a:off x="375129" y="2671202"/>
              <a:ext cx="1005728" cy="573881"/>
            </a:xfrm>
            <a:prstGeom prst="arc">
              <a:avLst>
                <a:gd name="adj1" fmla="val 19950219"/>
                <a:gd name="adj2" fmla="val 0"/>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486C8862-B960-1B5E-A362-4E96C0470628}"/>
                </a:ext>
              </a:extLst>
            </p:cNvPr>
            <p:cNvCxnSpPr>
              <a:endCxn id="103" idx="2"/>
            </p:cNvCxnSpPr>
            <p:nvPr/>
          </p:nvCxnSpPr>
          <p:spPr>
            <a:xfrm>
              <a:off x="444134" y="2451912"/>
              <a:ext cx="433860" cy="33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id="{EBD0CEC3-0C2F-BF64-C7A7-F01F69169193}"/>
              </a:ext>
            </a:extLst>
          </p:cNvPr>
          <p:cNvGrpSpPr/>
          <p:nvPr/>
        </p:nvGrpSpPr>
        <p:grpSpPr>
          <a:xfrm>
            <a:off x="6614344" y="5546238"/>
            <a:ext cx="4842820" cy="1030823"/>
            <a:chOff x="809836" y="2320992"/>
            <a:chExt cx="4842820" cy="1030823"/>
          </a:xfrm>
        </p:grpSpPr>
        <p:sp>
          <p:nvSpPr>
            <p:cNvPr id="106" name="TextBox 105">
              <a:extLst>
                <a:ext uri="{FF2B5EF4-FFF2-40B4-BE49-F238E27FC236}">
                  <a16:creationId xmlns:a16="http://schemas.microsoft.com/office/drawing/2014/main" id="{A386DAA7-3958-21EA-51EB-2903D158EB3A}"/>
                </a:ext>
              </a:extLst>
            </p:cNvPr>
            <p:cNvSpPr txBox="1"/>
            <p:nvPr/>
          </p:nvSpPr>
          <p:spPr>
            <a:xfrm>
              <a:off x="809836" y="2336152"/>
              <a:ext cx="4842820" cy="1015663"/>
            </a:xfrm>
            <a:prstGeom prst="rect">
              <a:avLst/>
            </a:prstGeom>
            <a:noFill/>
          </p:spPr>
          <p:txBody>
            <a:bodyPr wrap="square">
              <a:spAutoFit/>
            </a:bodyPr>
            <a:lstStyle/>
            <a:p>
              <a:pPr>
                <a:spcAft>
                  <a:spcPts val="1200"/>
                </a:spcAft>
              </a:pPr>
              <a:r>
                <a:rPr lang="en-US" sz="1400" b="1" dirty="0">
                  <a:solidFill>
                    <a:schemeClr val="accent1"/>
                  </a:solidFill>
                </a:rPr>
                <a:t>AI Anomaly Detection</a:t>
              </a:r>
            </a:p>
            <a:p>
              <a:pPr>
                <a:spcAft>
                  <a:spcPts val="1200"/>
                </a:spcAft>
              </a:pPr>
              <a:r>
                <a:rPr lang="en-US" sz="1200" dirty="0">
                  <a:solidFill>
                    <a:schemeClr val="bg1">
                      <a:lumMod val="50000"/>
                    </a:schemeClr>
                  </a:solidFill>
                </a:rPr>
                <a:t>NetWatch.Ai can identify unusual patterns or anomalies in system behavior, which may indicate a problem or security threat, even if it’s not yet apparent to the human operators. </a:t>
              </a:r>
            </a:p>
          </p:txBody>
        </p:sp>
        <p:grpSp>
          <p:nvGrpSpPr>
            <p:cNvPr id="107" name="Group 106">
              <a:extLst>
                <a:ext uri="{FF2B5EF4-FFF2-40B4-BE49-F238E27FC236}">
                  <a16:creationId xmlns:a16="http://schemas.microsoft.com/office/drawing/2014/main" id="{B04BE29C-EC3B-B0AC-D47E-EACA9C125C5C}"/>
                </a:ext>
              </a:extLst>
            </p:cNvPr>
            <p:cNvGrpSpPr/>
            <p:nvPr/>
          </p:nvGrpSpPr>
          <p:grpSpPr>
            <a:xfrm>
              <a:off x="2981352" y="2320992"/>
              <a:ext cx="2463165" cy="334454"/>
              <a:chOff x="2981352" y="2320992"/>
              <a:chExt cx="2463165" cy="334454"/>
            </a:xfrm>
          </p:grpSpPr>
          <p:pic>
            <p:nvPicPr>
              <p:cNvPr id="108" name="Graphic 107">
                <a:extLst>
                  <a:ext uri="{FF2B5EF4-FFF2-40B4-BE49-F238E27FC236}">
                    <a16:creationId xmlns:a16="http://schemas.microsoft.com/office/drawing/2014/main" id="{AB542445-92C7-EC41-FF16-F13FF9FEEDE7}"/>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5110063" y="2320992"/>
                <a:ext cx="334454" cy="334454"/>
              </a:xfrm>
              <a:prstGeom prst="rect">
                <a:avLst/>
              </a:prstGeom>
            </p:spPr>
          </p:pic>
          <p:cxnSp>
            <p:nvCxnSpPr>
              <p:cNvPr id="109" name="Straight Connector 108">
                <a:extLst>
                  <a:ext uri="{FF2B5EF4-FFF2-40B4-BE49-F238E27FC236}">
                    <a16:creationId xmlns:a16="http://schemas.microsoft.com/office/drawing/2014/main" id="{45C1974F-511C-3737-E957-6B4AC9A8E189}"/>
                  </a:ext>
                </a:extLst>
              </p:cNvPr>
              <p:cNvCxnSpPr>
                <a:cxnSpLocks/>
              </p:cNvCxnSpPr>
              <p:nvPr/>
            </p:nvCxnSpPr>
            <p:spPr>
              <a:xfrm>
                <a:off x="2981352" y="2488219"/>
                <a:ext cx="2066898" cy="0"/>
              </a:xfrm>
              <a:prstGeom prst="line">
                <a:avLst/>
              </a:prstGeom>
              <a:ln w="3175"/>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06180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EEF7E-C8E1-6DF6-A9C2-282111123066}"/>
            </a:ext>
          </a:extLst>
        </p:cNvPr>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04A6D293-C286-DDC0-48E7-3555E8A54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3904" y="683010"/>
            <a:ext cx="5654257" cy="6046940"/>
          </a:xfrm>
          <a:prstGeom prst="rect">
            <a:avLst/>
          </a:prstGeom>
        </p:spPr>
      </p:pic>
      <p:cxnSp>
        <p:nvCxnSpPr>
          <p:cNvPr id="2" name="Straight Connector 1">
            <a:extLst>
              <a:ext uri="{FF2B5EF4-FFF2-40B4-BE49-F238E27FC236}">
                <a16:creationId xmlns:a16="http://schemas.microsoft.com/office/drawing/2014/main" id="{0A2814B8-669F-6135-4115-C03D33C8DDD0}"/>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 name="Picture 35" descr="A blue and black text&#10;&#10;Description automatically generated">
            <a:extLst>
              <a:ext uri="{FF2B5EF4-FFF2-40B4-BE49-F238E27FC236}">
                <a16:creationId xmlns:a16="http://schemas.microsoft.com/office/drawing/2014/main" id="{140804CD-0DC6-4C9D-0C84-50110CAD2F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4" name="TextBox 3">
            <a:extLst>
              <a:ext uri="{FF2B5EF4-FFF2-40B4-BE49-F238E27FC236}">
                <a16:creationId xmlns:a16="http://schemas.microsoft.com/office/drawing/2014/main" id="{65DCA64D-D65A-AF5A-98FE-180881B17B2C}"/>
              </a:ext>
            </a:extLst>
          </p:cNvPr>
          <p:cNvSpPr txBox="1"/>
          <p:nvPr/>
        </p:nvSpPr>
        <p:spPr>
          <a:xfrm>
            <a:off x="359421" y="868139"/>
            <a:ext cx="5157821" cy="1200329"/>
          </a:xfrm>
          <a:prstGeom prst="rect">
            <a:avLst/>
          </a:prstGeom>
          <a:noFill/>
        </p:spPr>
        <p:txBody>
          <a:bodyPr wrap="square" rtlCol="0">
            <a:spAutoFit/>
          </a:bodyPr>
          <a:lstStyle/>
          <a:p>
            <a:pPr defTabSz="457189"/>
            <a:r>
              <a:rPr lang="en-US" sz="3600" b="1" dirty="0">
                <a:latin typeface="+mj-lt"/>
              </a:rPr>
              <a:t>True Single </a:t>
            </a:r>
          </a:p>
          <a:p>
            <a:pPr defTabSz="457189"/>
            <a:r>
              <a:rPr lang="en-US" sz="3600" b="1" dirty="0">
                <a:solidFill>
                  <a:schemeClr val="accent1"/>
                </a:solidFill>
                <a:latin typeface="+mj-lt"/>
              </a:rPr>
              <a:t>	Pane of Glass</a:t>
            </a:r>
            <a:endParaRPr lang="en-US" sz="2800" b="1" dirty="0">
              <a:solidFill>
                <a:schemeClr val="accent1"/>
              </a:solidFill>
              <a:latin typeface="+mj-lt"/>
            </a:endParaRPr>
          </a:p>
        </p:txBody>
      </p:sp>
      <p:sp>
        <p:nvSpPr>
          <p:cNvPr id="32" name="TextBox 31">
            <a:extLst>
              <a:ext uri="{FF2B5EF4-FFF2-40B4-BE49-F238E27FC236}">
                <a16:creationId xmlns:a16="http://schemas.microsoft.com/office/drawing/2014/main" id="{3788AEE8-877A-1E64-94D6-3EED50758EF0}"/>
              </a:ext>
            </a:extLst>
          </p:cNvPr>
          <p:cNvSpPr txBox="1"/>
          <p:nvPr/>
        </p:nvSpPr>
        <p:spPr>
          <a:xfrm>
            <a:off x="372122" y="2282812"/>
            <a:ext cx="5157821" cy="3247043"/>
          </a:xfrm>
          <a:prstGeom prst="rect">
            <a:avLst/>
          </a:prstGeom>
          <a:noFill/>
        </p:spPr>
        <p:txBody>
          <a:bodyPr wrap="square">
            <a:spAutoFit/>
          </a:bodyPr>
          <a:lstStyle/>
          <a:p>
            <a:pPr>
              <a:spcAft>
                <a:spcPts val="3000"/>
              </a:spcAft>
            </a:pPr>
            <a:r>
              <a:rPr lang="en-US" sz="2000" dirty="0"/>
              <a:t>NetWatch.Ai allows you to utilize itself or existing monitoring solutions as well as use NetWatch.Ai Api's in harmony with our ai bot. </a:t>
            </a:r>
          </a:p>
          <a:p>
            <a:pPr>
              <a:spcAft>
                <a:spcPts val="3000"/>
              </a:spcAft>
            </a:pPr>
            <a:r>
              <a:rPr lang="en-US" sz="2000" dirty="0"/>
              <a:t>This allows for a true single pane of glass top-down view of your environment. Laptops, Servers, Network Devices, </a:t>
            </a:r>
            <a:r>
              <a:rPr lang="en-US" sz="2000" dirty="0" err="1"/>
              <a:t>iOT</a:t>
            </a:r>
            <a:r>
              <a:rPr lang="en-US" sz="2000" dirty="0"/>
              <a:t> Devices, and Cloud Services all on one dashboard…. finally.</a:t>
            </a:r>
          </a:p>
        </p:txBody>
      </p:sp>
    </p:spTree>
    <p:extLst>
      <p:ext uri="{BB962C8B-B14F-4D97-AF65-F5344CB8AC3E}">
        <p14:creationId xmlns:p14="http://schemas.microsoft.com/office/powerpoint/2010/main" val="1336117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942F7-8A4E-F17F-BF53-B65AD9F480E7}"/>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D04C9600-8C3E-460C-8979-B7C055604356}"/>
              </a:ext>
            </a:extLst>
          </p:cNvPr>
          <p:cNvGrpSpPr/>
          <p:nvPr/>
        </p:nvGrpSpPr>
        <p:grpSpPr>
          <a:xfrm>
            <a:off x="0" y="-1"/>
            <a:ext cx="12192000" cy="4800601"/>
            <a:chOff x="0" y="0"/>
            <a:chExt cx="12192000" cy="4800600"/>
          </a:xfrm>
        </p:grpSpPr>
        <p:pic>
          <p:nvPicPr>
            <p:cNvPr id="14" name="Picture 13">
              <a:extLst>
                <a:ext uri="{FF2B5EF4-FFF2-40B4-BE49-F238E27FC236}">
                  <a16:creationId xmlns:a16="http://schemas.microsoft.com/office/drawing/2014/main" id="{708064DC-D962-4B15-81A9-C7FAD626AE06}"/>
                </a:ext>
              </a:extLst>
            </p:cNvPr>
            <p:cNvPicPr>
              <a:picLocks noChangeAspect="1"/>
            </p:cNvPicPr>
            <p:nvPr/>
          </p:nvPicPr>
          <p:blipFill rotWithShape="1">
            <a:blip r:embed="rId2">
              <a:extLst>
                <a:ext uri="{28A0092B-C50C-407E-A947-70E740481C1C}">
                  <a14:useLocalDpi xmlns:a14="http://schemas.microsoft.com/office/drawing/2010/main" val="0"/>
                </a:ext>
              </a:extLst>
            </a:blip>
            <a:srcRect t="9897"/>
            <a:stretch/>
          </p:blipFill>
          <p:spPr>
            <a:xfrm flipH="1">
              <a:off x="0" y="0"/>
              <a:ext cx="12192000" cy="4800600"/>
            </a:xfrm>
            <a:prstGeom prst="rect">
              <a:avLst/>
            </a:prstGeom>
          </p:spPr>
        </p:pic>
        <p:pic>
          <p:nvPicPr>
            <p:cNvPr id="23" name="Picture 22">
              <a:extLst>
                <a:ext uri="{FF2B5EF4-FFF2-40B4-BE49-F238E27FC236}">
                  <a16:creationId xmlns:a16="http://schemas.microsoft.com/office/drawing/2014/main" id="{068E7808-676A-4C38-AB97-890531A75FC5}"/>
                </a:ext>
              </a:extLst>
            </p:cNvPr>
            <p:cNvPicPr>
              <a:picLocks noChangeAspect="1"/>
            </p:cNvPicPr>
            <p:nvPr/>
          </p:nvPicPr>
          <p:blipFill rotWithShape="1">
            <a:blip r:embed="rId2">
              <a:extLst>
                <a:ext uri="{28A0092B-C50C-407E-A947-70E740481C1C}">
                  <a14:useLocalDpi xmlns:a14="http://schemas.microsoft.com/office/drawing/2010/main" val="0"/>
                </a:ext>
              </a:extLst>
            </a:blip>
            <a:srcRect l="35977" t="29714" r="57283" b="51702"/>
            <a:stretch/>
          </p:blipFill>
          <p:spPr>
            <a:xfrm rot="21037689">
              <a:off x="6957390" y="1122018"/>
              <a:ext cx="821635" cy="990211"/>
            </a:xfrm>
            <a:prstGeom prst="rect">
              <a:avLst/>
            </a:prstGeom>
          </p:spPr>
        </p:pic>
      </p:grpSp>
      <p:grpSp>
        <p:nvGrpSpPr>
          <p:cNvPr id="22" name="Group 21">
            <a:extLst>
              <a:ext uri="{FF2B5EF4-FFF2-40B4-BE49-F238E27FC236}">
                <a16:creationId xmlns:a16="http://schemas.microsoft.com/office/drawing/2014/main" id="{B4B34466-70A3-404B-B086-75E91963FEB3}"/>
              </a:ext>
            </a:extLst>
          </p:cNvPr>
          <p:cNvGrpSpPr/>
          <p:nvPr/>
        </p:nvGrpSpPr>
        <p:grpSpPr>
          <a:xfrm>
            <a:off x="0" y="4800601"/>
            <a:ext cx="12192000" cy="2057400"/>
            <a:chOff x="0" y="4800600"/>
            <a:chExt cx="12192000" cy="2057399"/>
          </a:xfrm>
        </p:grpSpPr>
        <p:sp>
          <p:nvSpPr>
            <p:cNvPr id="11" name="Rectangle 10">
              <a:extLst>
                <a:ext uri="{FF2B5EF4-FFF2-40B4-BE49-F238E27FC236}">
                  <a16:creationId xmlns:a16="http://schemas.microsoft.com/office/drawing/2014/main" id="{B1AC49A8-3527-5F33-7880-9ED04E1E1BF4}"/>
                </a:ext>
              </a:extLst>
            </p:cNvPr>
            <p:cNvSpPr/>
            <p:nvPr/>
          </p:nvSpPr>
          <p:spPr>
            <a:xfrm>
              <a:off x="0" y="4800600"/>
              <a:ext cx="12192000" cy="2057399"/>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white"/>
                </a:solidFill>
                <a:effectLst/>
                <a:uLnTx/>
                <a:uFillTx/>
                <a:latin typeface="Poppins"/>
                <a:ea typeface="+mn-ea"/>
                <a:cs typeface="+mn-cs"/>
              </a:endParaRPr>
            </a:p>
          </p:txBody>
        </p:sp>
        <p:sp>
          <p:nvSpPr>
            <p:cNvPr id="2" name="TextBox 1">
              <a:extLst>
                <a:ext uri="{FF2B5EF4-FFF2-40B4-BE49-F238E27FC236}">
                  <a16:creationId xmlns:a16="http://schemas.microsoft.com/office/drawing/2014/main" id="{0DE7ECFB-2580-2CBD-690C-F91CBBB67884}"/>
                </a:ext>
              </a:extLst>
            </p:cNvPr>
            <p:cNvSpPr txBox="1"/>
            <p:nvPr/>
          </p:nvSpPr>
          <p:spPr>
            <a:xfrm>
              <a:off x="372120" y="6122434"/>
              <a:ext cx="2733935" cy="369332"/>
            </a:xfrm>
            <a:prstGeom prst="rect">
              <a:avLst/>
            </a:prstGeom>
            <a:noFill/>
          </p:spPr>
          <p:txBody>
            <a:bodyPr wrap="square">
              <a:spAutoFit/>
            </a:bodyPr>
            <a:lstStyle/>
            <a:p>
              <a:r>
                <a:rPr lang="en-US" dirty="0" err="1">
                  <a:solidFill>
                    <a:schemeClr val="bg1"/>
                  </a:solidFill>
                  <a:hlinkClick r:id="rId3">
                    <a:extLst>
                      <a:ext uri="{A12FA001-AC4F-418D-AE19-62706E023703}">
                        <ahyp:hlinkClr xmlns:ahyp="http://schemas.microsoft.com/office/drawing/2018/hyperlinkcolor" val="tx"/>
                      </a:ext>
                    </a:extLst>
                  </a:hlinkClick>
                </a:rPr>
                <a:t>Sales@NetWatch.Ai</a:t>
              </a:r>
              <a:endParaRPr lang="en-US" dirty="0">
                <a:solidFill>
                  <a:schemeClr val="bg1"/>
                </a:solidFill>
              </a:endParaRPr>
            </a:p>
          </p:txBody>
        </p:sp>
        <p:grpSp>
          <p:nvGrpSpPr>
            <p:cNvPr id="6" name="Group 5">
              <a:extLst>
                <a:ext uri="{FF2B5EF4-FFF2-40B4-BE49-F238E27FC236}">
                  <a16:creationId xmlns:a16="http://schemas.microsoft.com/office/drawing/2014/main" id="{ED53CBEC-FADE-3BDE-3DA4-86D9E1662962}"/>
                </a:ext>
              </a:extLst>
            </p:cNvPr>
            <p:cNvGrpSpPr/>
            <p:nvPr/>
          </p:nvGrpSpPr>
          <p:grpSpPr>
            <a:xfrm>
              <a:off x="9255983" y="6107045"/>
              <a:ext cx="2724185" cy="400110"/>
              <a:chOff x="3059980" y="6107045"/>
              <a:chExt cx="2724185" cy="400110"/>
            </a:xfrm>
          </p:grpSpPr>
          <p:pic>
            <p:nvPicPr>
              <p:cNvPr id="4" name="Graphic 3">
                <a:extLst>
                  <a:ext uri="{FF2B5EF4-FFF2-40B4-BE49-F238E27FC236}">
                    <a16:creationId xmlns:a16="http://schemas.microsoft.com/office/drawing/2014/main" id="{4D7462BB-A817-E0B9-3D04-C200AF6939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59980" y="6158247"/>
                <a:ext cx="301925" cy="301925"/>
              </a:xfrm>
              <a:prstGeom prst="rect">
                <a:avLst/>
              </a:prstGeom>
            </p:spPr>
          </p:pic>
          <p:sp>
            <p:nvSpPr>
              <p:cNvPr id="5" name="TextBox 4">
                <a:extLst>
                  <a:ext uri="{FF2B5EF4-FFF2-40B4-BE49-F238E27FC236}">
                    <a16:creationId xmlns:a16="http://schemas.microsoft.com/office/drawing/2014/main" id="{503CEF50-B21F-1AC3-9E21-94C4B742F803}"/>
                  </a:ext>
                </a:extLst>
              </p:cNvPr>
              <p:cNvSpPr txBox="1"/>
              <p:nvPr/>
            </p:nvSpPr>
            <p:spPr>
              <a:xfrm>
                <a:off x="3410547" y="6107045"/>
                <a:ext cx="2373618" cy="400110"/>
              </a:xfrm>
              <a:prstGeom prst="rect">
                <a:avLst/>
              </a:prstGeom>
              <a:noFill/>
            </p:spPr>
            <p:txBody>
              <a:bodyPr wrap="square">
                <a:spAutoFit/>
              </a:bodyPr>
              <a:lstStyle/>
              <a:p>
                <a:r>
                  <a:rPr lang="en-US" dirty="0">
                    <a:solidFill>
                      <a:schemeClr val="bg1"/>
                    </a:solidFill>
                    <a:hlinkClick r:id="rId6">
                      <a:extLst>
                        <a:ext uri="{A12FA001-AC4F-418D-AE19-62706E023703}">
                          <ahyp:hlinkClr xmlns:ahyp="http://schemas.microsoft.com/office/drawing/2018/hyperlinkcolor" val="tx"/>
                        </a:ext>
                      </a:extLst>
                    </a:hlinkClick>
                  </a:rPr>
                  <a:t>NetWatch</a:t>
                </a:r>
                <a:r>
                  <a:rPr lang="en-US" sz="2000" dirty="0">
                    <a:solidFill>
                      <a:schemeClr val="bg1"/>
                    </a:solidFill>
                    <a:hlinkClick r:id="rId6">
                      <a:extLst>
                        <a:ext uri="{A12FA001-AC4F-418D-AE19-62706E023703}">
                          <ahyp:hlinkClr xmlns:ahyp="http://schemas.microsoft.com/office/drawing/2018/hyperlinkcolor" val="tx"/>
                        </a:ext>
                      </a:extLst>
                    </a:hlinkClick>
                  </a:rPr>
                  <a:t>.Ai</a:t>
                </a:r>
                <a:endParaRPr lang="en-US" sz="2000" dirty="0">
                  <a:solidFill>
                    <a:schemeClr val="bg1"/>
                  </a:solidFill>
                </a:endParaRPr>
              </a:p>
            </p:txBody>
          </p:sp>
        </p:grpSp>
      </p:grpSp>
      <p:cxnSp>
        <p:nvCxnSpPr>
          <p:cNvPr id="3" name="Straight Connector 2">
            <a:extLst>
              <a:ext uri="{FF2B5EF4-FFF2-40B4-BE49-F238E27FC236}">
                <a16:creationId xmlns:a16="http://schemas.microsoft.com/office/drawing/2014/main" id="{84FB8C53-9C80-D052-1F57-12352EFE56C4}"/>
              </a:ext>
            </a:extLst>
          </p:cNvPr>
          <p:cNvCxnSpPr>
            <a:cxnSpLocks/>
          </p:cNvCxnSpPr>
          <p:nvPr/>
        </p:nvCxnSpPr>
        <p:spPr>
          <a:xfrm>
            <a:off x="0" y="688322"/>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18" descr="A blue and black text&#10;&#10;Description automatically generated">
            <a:extLst>
              <a:ext uri="{FF2B5EF4-FFF2-40B4-BE49-F238E27FC236}">
                <a16:creationId xmlns:a16="http://schemas.microsoft.com/office/drawing/2014/main" id="{AC6A3C37-38A4-6CA5-91CD-6DF5DFC899D5}"/>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9270" y="204233"/>
            <a:ext cx="1466742" cy="277332"/>
          </a:xfrm>
          <a:prstGeom prst="rect">
            <a:avLst/>
          </a:prstGeom>
        </p:spPr>
      </p:pic>
      <p:sp>
        <p:nvSpPr>
          <p:cNvPr id="7" name="TextBox 6">
            <a:extLst>
              <a:ext uri="{FF2B5EF4-FFF2-40B4-BE49-F238E27FC236}">
                <a16:creationId xmlns:a16="http://schemas.microsoft.com/office/drawing/2014/main" id="{308D6DBA-871C-047B-3FA2-112C60B0CBE0}"/>
              </a:ext>
            </a:extLst>
          </p:cNvPr>
          <p:cNvSpPr txBox="1"/>
          <p:nvPr/>
        </p:nvSpPr>
        <p:spPr>
          <a:xfrm>
            <a:off x="372120" y="2678838"/>
            <a:ext cx="3991797" cy="1754326"/>
          </a:xfrm>
          <a:prstGeom prst="rect">
            <a:avLst/>
          </a:prstGeom>
          <a:noFill/>
        </p:spPr>
        <p:txBody>
          <a:bodyPr wrap="square" rtlCol="0">
            <a:spAutoFit/>
          </a:bodyPr>
          <a:lstStyle/>
          <a:p>
            <a:pPr defTabSz="457189"/>
            <a:r>
              <a:rPr lang="en-US" sz="3600" b="1" dirty="0">
                <a:solidFill>
                  <a:schemeClr val="bg1"/>
                </a:solidFill>
                <a:latin typeface="+mj-lt"/>
              </a:rPr>
              <a:t>WOULD YOU LIKE A PROOF OF VALUE?</a:t>
            </a:r>
          </a:p>
        </p:txBody>
      </p:sp>
    </p:spTree>
    <p:extLst>
      <p:ext uri="{BB962C8B-B14F-4D97-AF65-F5344CB8AC3E}">
        <p14:creationId xmlns:p14="http://schemas.microsoft.com/office/powerpoint/2010/main" val="1332788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44546A"/>
      </a:dk2>
      <a:lt2>
        <a:srgbClr val="E7E6E6"/>
      </a:lt2>
      <a:accent1>
        <a:srgbClr val="026CE2"/>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7">
      <a:majorFont>
        <a:latin typeface="Montserrat"/>
        <a:ea typeface=""/>
        <a:cs typeface=""/>
      </a:majorFont>
      <a:minorFont>
        <a:latin typeface="Poppi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1995</TotalTime>
  <Words>1377</Words>
  <Application>Microsoft Office PowerPoint</Application>
  <PresentationFormat>Widescreen</PresentationFormat>
  <Paragraphs>94</Paragraphs>
  <Slides>14</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Montserrat</vt:lpstr>
      <vt:lpstr>Montserrat SemiBold</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infinity</dc:creator>
  <cp:lastModifiedBy>Stephen Franklin</cp:lastModifiedBy>
  <cp:revision>230</cp:revision>
  <dcterms:created xsi:type="dcterms:W3CDTF">2025-03-11T00:09:45Z</dcterms:created>
  <dcterms:modified xsi:type="dcterms:W3CDTF">2026-06-26T14:27:44Z</dcterms:modified>
</cp:coreProperties>
</file>