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7"/>
  </p:notesMasterIdLst>
  <p:sldIdLst>
    <p:sldId id="275" r:id="rId2"/>
    <p:sldId id="260" r:id="rId3"/>
    <p:sldId id="262" r:id="rId4"/>
    <p:sldId id="264" r:id="rId5"/>
    <p:sldId id="280" r:id="rId6"/>
    <p:sldId id="265" r:id="rId7"/>
    <p:sldId id="281" r:id="rId8"/>
    <p:sldId id="267" r:id="rId9"/>
    <p:sldId id="268" r:id="rId10"/>
    <p:sldId id="269" r:id="rId11"/>
    <p:sldId id="282" r:id="rId12"/>
    <p:sldId id="271" r:id="rId13"/>
    <p:sldId id="279" r:id="rId14"/>
    <p:sldId id="272" r:id="rId15"/>
    <p:sldId id="274"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pos="7392" userDrawn="1">
          <p15:clr>
            <a:srgbClr val="A4A3A4"/>
          </p15:clr>
        </p15:guide>
        <p15:guide id="4" pos="288" userDrawn="1">
          <p15:clr>
            <a:srgbClr val="A4A3A4"/>
          </p15:clr>
        </p15:guide>
        <p15:guide id="5" orient="horz" pos="432" userDrawn="1">
          <p15:clr>
            <a:srgbClr val="A4A3A4"/>
          </p15:clr>
        </p15:guide>
        <p15:guide id="6" orient="horz" pos="40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6CE2"/>
    <a:srgbClr val="91EBC2"/>
    <a:srgbClr val="3B6BB5"/>
    <a:srgbClr val="90CCE9"/>
    <a:srgbClr val="8ABBF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53" autoAdjust="0"/>
    <p:restoredTop sz="94660"/>
  </p:normalViewPr>
  <p:slideViewPr>
    <p:cSldViewPr snapToGrid="0" showGuides="1">
      <p:cViewPr varScale="1">
        <p:scale>
          <a:sx n="105" d="100"/>
          <a:sy n="105" d="100"/>
        </p:scale>
        <p:origin x="660" y="96"/>
      </p:cViewPr>
      <p:guideLst>
        <p:guide orient="horz" pos="2160"/>
        <p:guide pos="3840"/>
        <p:guide pos="7392"/>
        <p:guide pos="288"/>
        <p:guide orient="horz" pos="432"/>
        <p:guide orient="horz" pos="4080"/>
      </p:guideLst>
    </p:cSldViewPr>
  </p:slideViewPr>
  <p:notesTextViewPr>
    <p:cViewPr>
      <p:scale>
        <a:sx n="1" d="1"/>
        <a:sy n="1" d="1"/>
      </p:scale>
      <p:origin x="0" y="0"/>
    </p:cViewPr>
  </p:notesTextViewPr>
  <p:sorterViewPr>
    <p:cViewPr>
      <p:scale>
        <a:sx n="100" d="100"/>
        <a:sy n="100" d="100"/>
      </p:scale>
      <p:origin x="0" y="-835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phen Franklin" userId="50cbc77f97e89323" providerId="LiveId" clId="{609C4B09-E9F9-4F5E-9F86-2D0CE119D5A2}"/>
    <pc:docChg chg="modSld">
      <pc:chgData name="Stephen Franklin" userId="50cbc77f97e89323" providerId="LiveId" clId="{609C4B09-E9F9-4F5E-9F86-2D0CE119D5A2}" dt="2026-05-01T18:24:31.752" v="0"/>
      <pc:docMkLst>
        <pc:docMk/>
      </pc:docMkLst>
      <pc:sldChg chg="modTransition">
        <pc:chgData name="Stephen Franklin" userId="50cbc77f97e89323" providerId="LiveId" clId="{609C4B09-E9F9-4F5E-9F86-2D0CE119D5A2}" dt="2026-05-01T18:24:31.752" v="0"/>
        <pc:sldMkLst>
          <pc:docMk/>
          <pc:sldMk cId="1525613794" sldId="260"/>
        </pc:sldMkLst>
      </pc:sldChg>
      <pc:sldChg chg="modTransition">
        <pc:chgData name="Stephen Franklin" userId="50cbc77f97e89323" providerId="LiveId" clId="{609C4B09-E9F9-4F5E-9F86-2D0CE119D5A2}" dt="2026-05-01T18:24:31.752" v="0"/>
        <pc:sldMkLst>
          <pc:docMk/>
          <pc:sldMk cId="1528000200" sldId="262"/>
        </pc:sldMkLst>
      </pc:sldChg>
      <pc:sldChg chg="modTransition">
        <pc:chgData name="Stephen Franklin" userId="50cbc77f97e89323" providerId="LiveId" clId="{609C4B09-E9F9-4F5E-9F86-2D0CE119D5A2}" dt="2026-05-01T18:24:31.752" v="0"/>
        <pc:sldMkLst>
          <pc:docMk/>
          <pc:sldMk cId="3459590952" sldId="264"/>
        </pc:sldMkLst>
      </pc:sldChg>
      <pc:sldChg chg="modTransition">
        <pc:chgData name="Stephen Franklin" userId="50cbc77f97e89323" providerId="LiveId" clId="{609C4B09-E9F9-4F5E-9F86-2D0CE119D5A2}" dt="2026-05-01T18:24:31.752" v="0"/>
        <pc:sldMkLst>
          <pc:docMk/>
          <pc:sldMk cId="4150141173" sldId="265"/>
        </pc:sldMkLst>
      </pc:sldChg>
      <pc:sldChg chg="modTransition">
        <pc:chgData name="Stephen Franklin" userId="50cbc77f97e89323" providerId="LiveId" clId="{609C4B09-E9F9-4F5E-9F86-2D0CE119D5A2}" dt="2026-05-01T18:24:31.752" v="0"/>
        <pc:sldMkLst>
          <pc:docMk/>
          <pc:sldMk cId="29826864" sldId="267"/>
        </pc:sldMkLst>
      </pc:sldChg>
      <pc:sldChg chg="modTransition">
        <pc:chgData name="Stephen Franklin" userId="50cbc77f97e89323" providerId="LiveId" clId="{609C4B09-E9F9-4F5E-9F86-2D0CE119D5A2}" dt="2026-05-01T18:24:31.752" v="0"/>
        <pc:sldMkLst>
          <pc:docMk/>
          <pc:sldMk cId="55151424" sldId="268"/>
        </pc:sldMkLst>
      </pc:sldChg>
      <pc:sldChg chg="modTransition">
        <pc:chgData name="Stephen Franklin" userId="50cbc77f97e89323" providerId="LiveId" clId="{609C4B09-E9F9-4F5E-9F86-2D0CE119D5A2}" dt="2026-05-01T18:24:31.752" v="0"/>
        <pc:sldMkLst>
          <pc:docMk/>
          <pc:sldMk cId="3357447983" sldId="269"/>
        </pc:sldMkLst>
      </pc:sldChg>
      <pc:sldChg chg="modTransition">
        <pc:chgData name="Stephen Franklin" userId="50cbc77f97e89323" providerId="LiveId" clId="{609C4B09-E9F9-4F5E-9F86-2D0CE119D5A2}" dt="2026-05-01T18:24:31.752" v="0"/>
        <pc:sldMkLst>
          <pc:docMk/>
          <pc:sldMk cId="3606180713" sldId="271"/>
        </pc:sldMkLst>
      </pc:sldChg>
      <pc:sldChg chg="modTransition">
        <pc:chgData name="Stephen Franklin" userId="50cbc77f97e89323" providerId="LiveId" clId="{609C4B09-E9F9-4F5E-9F86-2D0CE119D5A2}" dt="2026-05-01T18:24:31.752" v="0"/>
        <pc:sldMkLst>
          <pc:docMk/>
          <pc:sldMk cId="133611700" sldId="272"/>
        </pc:sldMkLst>
      </pc:sldChg>
      <pc:sldChg chg="modTransition">
        <pc:chgData name="Stephen Franklin" userId="50cbc77f97e89323" providerId="LiveId" clId="{609C4B09-E9F9-4F5E-9F86-2D0CE119D5A2}" dt="2026-05-01T18:24:31.752" v="0"/>
        <pc:sldMkLst>
          <pc:docMk/>
          <pc:sldMk cId="1332788341" sldId="274"/>
        </pc:sldMkLst>
      </pc:sldChg>
      <pc:sldChg chg="modTransition">
        <pc:chgData name="Stephen Franklin" userId="50cbc77f97e89323" providerId="LiveId" clId="{609C4B09-E9F9-4F5E-9F86-2D0CE119D5A2}" dt="2026-05-01T18:24:31.752" v="0"/>
        <pc:sldMkLst>
          <pc:docMk/>
          <pc:sldMk cId="3356933435" sldId="275"/>
        </pc:sldMkLst>
      </pc:sldChg>
      <pc:sldChg chg="modTransition">
        <pc:chgData name="Stephen Franklin" userId="50cbc77f97e89323" providerId="LiveId" clId="{609C4B09-E9F9-4F5E-9F86-2D0CE119D5A2}" dt="2026-05-01T18:24:31.752" v="0"/>
        <pc:sldMkLst>
          <pc:docMk/>
          <pc:sldMk cId="1771180445" sldId="279"/>
        </pc:sldMkLst>
      </pc:sldChg>
      <pc:sldChg chg="modTransition">
        <pc:chgData name="Stephen Franklin" userId="50cbc77f97e89323" providerId="LiveId" clId="{609C4B09-E9F9-4F5E-9F86-2D0CE119D5A2}" dt="2026-05-01T18:24:31.752" v="0"/>
        <pc:sldMkLst>
          <pc:docMk/>
          <pc:sldMk cId="571438527" sldId="280"/>
        </pc:sldMkLst>
      </pc:sldChg>
      <pc:sldChg chg="modTransition">
        <pc:chgData name="Stephen Franklin" userId="50cbc77f97e89323" providerId="LiveId" clId="{609C4B09-E9F9-4F5E-9F86-2D0CE119D5A2}" dt="2026-05-01T18:24:31.752" v="0"/>
        <pc:sldMkLst>
          <pc:docMk/>
          <pc:sldMk cId="1897496836" sldId="281"/>
        </pc:sldMkLst>
      </pc:sldChg>
      <pc:sldChg chg="modTransition">
        <pc:chgData name="Stephen Franklin" userId="50cbc77f97e89323" providerId="LiveId" clId="{609C4B09-E9F9-4F5E-9F86-2D0CE119D5A2}" dt="2026-05-01T18:24:31.752" v="0"/>
        <pc:sldMkLst>
          <pc:docMk/>
          <pc:sldMk cId="747958599" sldId="28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E537D0-DAB9-46BC-BED3-685BAC4A9534}" type="datetimeFigureOut">
              <a:rPr lang="en-US" smtClean="0"/>
              <a:t>5/1/2026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BA26C4-6F1F-4A6D-9387-82031B42644F}" type="slidenum">
              <a:rPr lang="en-US" smtClean="0"/>
              <a:t>‹#›</a:t>
            </a:fld>
            <a:endParaRPr lang="en-US"/>
          </a:p>
        </p:txBody>
      </p:sp>
    </p:spTree>
    <p:extLst>
      <p:ext uri="{BB962C8B-B14F-4D97-AF65-F5344CB8AC3E}">
        <p14:creationId xmlns:p14="http://schemas.microsoft.com/office/powerpoint/2010/main" val="20968163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3BA26C4-6F1F-4A6D-9387-82031B42644F}" type="slidenum">
              <a:rPr lang="en-US" smtClean="0"/>
              <a:t>3</a:t>
            </a:fld>
            <a:endParaRPr lang="en-US"/>
          </a:p>
        </p:txBody>
      </p:sp>
    </p:spTree>
    <p:extLst>
      <p:ext uri="{BB962C8B-B14F-4D97-AF65-F5344CB8AC3E}">
        <p14:creationId xmlns:p14="http://schemas.microsoft.com/office/powerpoint/2010/main" val="21645110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A3F5F3D-F7BD-4A56-9ABE-ED49683B1D8B}" type="datetimeFigureOut">
              <a:rPr lang="en-US" smtClean="0"/>
              <a:t>5/1/2026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357B09-14E2-4160-A098-474425C3B767}" type="slidenum">
              <a:rPr lang="en-US" smtClean="0"/>
              <a:t>‹#›</a:t>
            </a:fld>
            <a:endParaRPr lang="en-US"/>
          </a:p>
        </p:txBody>
      </p:sp>
    </p:spTree>
    <p:extLst>
      <p:ext uri="{BB962C8B-B14F-4D97-AF65-F5344CB8AC3E}">
        <p14:creationId xmlns:p14="http://schemas.microsoft.com/office/powerpoint/2010/main" val="4977938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20000">
        <p159:morph option="byObject"/>
      </p:transition>
    </mc:Choice>
    <mc:Fallback xmlns="">
      <p:transition spd="slow" advTm="20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A3F5F3D-F7BD-4A56-9ABE-ED49683B1D8B}" type="datetimeFigureOut">
              <a:rPr lang="en-US" smtClean="0"/>
              <a:t>5/1/2026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357B09-14E2-4160-A098-474425C3B767}" type="slidenum">
              <a:rPr lang="en-US" smtClean="0"/>
              <a:t>‹#›</a:t>
            </a:fld>
            <a:endParaRPr lang="en-US"/>
          </a:p>
        </p:txBody>
      </p:sp>
    </p:spTree>
    <p:extLst>
      <p:ext uri="{BB962C8B-B14F-4D97-AF65-F5344CB8AC3E}">
        <p14:creationId xmlns:p14="http://schemas.microsoft.com/office/powerpoint/2010/main" val="5562959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20000">
        <p159:morph option="byObject"/>
      </p:transition>
    </mc:Choice>
    <mc:Fallback xmlns="">
      <p:transition spd="slow" advTm="20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A3F5F3D-F7BD-4A56-9ABE-ED49683B1D8B}" type="datetimeFigureOut">
              <a:rPr lang="en-US" smtClean="0"/>
              <a:t>5/1/2026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357B09-14E2-4160-A098-474425C3B767}" type="slidenum">
              <a:rPr lang="en-US" smtClean="0"/>
              <a:t>‹#›</a:t>
            </a:fld>
            <a:endParaRPr lang="en-US"/>
          </a:p>
        </p:txBody>
      </p:sp>
    </p:spTree>
    <p:extLst>
      <p:ext uri="{BB962C8B-B14F-4D97-AF65-F5344CB8AC3E}">
        <p14:creationId xmlns:p14="http://schemas.microsoft.com/office/powerpoint/2010/main" val="326404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20000">
        <p159:morph option="byObject"/>
      </p:transition>
    </mc:Choice>
    <mc:Fallback xmlns="">
      <p:transition spd="slow" advTm="20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A3F5F3D-F7BD-4A56-9ABE-ED49683B1D8B}" type="datetimeFigureOut">
              <a:rPr lang="en-US" smtClean="0"/>
              <a:t>5/1/2026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357B09-14E2-4160-A098-474425C3B767}" type="slidenum">
              <a:rPr lang="en-US" smtClean="0"/>
              <a:t>‹#›</a:t>
            </a:fld>
            <a:endParaRPr lang="en-US"/>
          </a:p>
        </p:txBody>
      </p:sp>
    </p:spTree>
    <p:extLst>
      <p:ext uri="{BB962C8B-B14F-4D97-AF65-F5344CB8AC3E}">
        <p14:creationId xmlns:p14="http://schemas.microsoft.com/office/powerpoint/2010/main" val="32330970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20000">
        <p159:morph option="byObject"/>
      </p:transition>
    </mc:Choice>
    <mc:Fallback xmlns="">
      <p:transition spd="slow" advTm="20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A3F5F3D-F7BD-4A56-9ABE-ED49683B1D8B}" type="datetimeFigureOut">
              <a:rPr lang="en-US" smtClean="0"/>
              <a:t>5/1/2026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357B09-14E2-4160-A098-474425C3B767}" type="slidenum">
              <a:rPr lang="en-US" smtClean="0"/>
              <a:t>‹#›</a:t>
            </a:fld>
            <a:endParaRPr lang="en-US"/>
          </a:p>
        </p:txBody>
      </p:sp>
    </p:spTree>
    <p:extLst>
      <p:ext uri="{BB962C8B-B14F-4D97-AF65-F5344CB8AC3E}">
        <p14:creationId xmlns:p14="http://schemas.microsoft.com/office/powerpoint/2010/main" val="19637172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20000">
        <p159:morph option="byObject"/>
      </p:transition>
    </mc:Choice>
    <mc:Fallback xmlns="">
      <p:transition spd="slow" advTm="20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A3F5F3D-F7BD-4A56-9ABE-ED49683B1D8B}" type="datetimeFigureOut">
              <a:rPr lang="en-US" smtClean="0"/>
              <a:t>5/1/2026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357B09-14E2-4160-A098-474425C3B767}" type="slidenum">
              <a:rPr lang="en-US" smtClean="0"/>
              <a:t>‹#›</a:t>
            </a:fld>
            <a:endParaRPr lang="en-US"/>
          </a:p>
        </p:txBody>
      </p:sp>
    </p:spTree>
    <p:extLst>
      <p:ext uri="{BB962C8B-B14F-4D97-AF65-F5344CB8AC3E}">
        <p14:creationId xmlns:p14="http://schemas.microsoft.com/office/powerpoint/2010/main" val="6096377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20000">
        <p159:morph option="byObject"/>
      </p:transition>
    </mc:Choice>
    <mc:Fallback xmlns="">
      <p:transition spd="slow" advTm="20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3F5F3D-F7BD-4A56-9ABE-ED49683B1D8B}" type="datetimeFigureOut">
              <a:rPr lang="en-US" smtClean="0"/>
              <a:t>5/1/2026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357B09-14E2-4160-A098-474425C3B767}" type="slidenum">
              <a:rPr lang="en-US" smtClean="0"/>
              <a:t>‹#›</a:t>
            </a:fld>
            <a:endParaRPr lang="en-US"/>
          </a:p>
        </p:txBody>
      </p:sp>
    </p:spTree>
    <p:extLst>
      <p:ext uri="{BB962C8B-B14F-4D97-AF65-F5344CB8AC3E}">
        <p14:creationId xmlns:p14="http://schemas.microsoft.com/office/powerpoint/2010/main" val="14199390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20000">
        <p159:morph option="byObject"/>
      </p:transition>
    </mc:Choice>
    <mc:Fallback xmlns="">
      <p:transition spd="slow" advTm="20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A3F5F3D-F7BD-4A56-9ABE-ED49683B1D8B}" type="datetimeFigureOut">
              <a:rPr lang="en-US" smtClean="0"/>
              <a:t>5/1/2026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357B09-14E2-4160-A098-474425C3B767}" type="slidenum">
              <a:rPr lang="en-US" smtClean="0"/>
              <a:t>‹#›</a:t>
            </a:fld>
            <a:endParaRPr lang="en-US"/>
          </a:p>
        </p:txBody>
      </p:sp>
    </p:spTree>
    <p:extLst>
      <p:ext uri="{BB962C8B-B14F-4D97-AF65-F5344CB8AC3E}">
        <p14:creationId xmlns:p14="http://schemas.microsoft.com/office/powerpoint/2010/main" val="34765699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20000">
        <p159:morph option="byObject"/>
      </p:transition>
    </mc:Choice>
    <mc:Fallback xmlns="">
      <p:transition spd="slow" advTm="20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A3F5F3D-F7BD-4A56-9ABE-ED49683B1D8B}" type="datetimeFigureOut">
              <a:rPr lang="en-US" smtClean="0"/>
              <a:t>5/1/2026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357B09-14E2-4160-A098-474425C3B767}" type="slidenum">
              <a:rPr lang="en-US" smtClean="0"/>
              <a:t>‹#›</a:t>
            </a:fld>
            <a:endParaRPr lang="en-US"/>
          </a:p>
        </p:txBody>
      </p:sp>
    </p:spTree>
    <p:extLst>
      <p:ext uri="{BB962C8B-B14F-4D97-AF65-F5344CB8AC3E}">
        <p14:creationId xmlns:p14="http://schemas.microsoft.com/office/powerpoint/2010/main" val="30668160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20000">
        <p159:morph option="byObject"/>
      </p:transition>
    </mc:Choice>
    <mc:Fallback xmlns="">
      <p:transition spd="slow" advTm="20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A3F5F3D-F7BD-4A56-9ABE-ED49683B1D8B}" type="datetimeFigureOut">
              <a:rPr lang="en-US" smtClean="0"/>
              <a:t>5/1/2026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357B09-14E2-4160-A098-474425C3B767}" type="slidenum">
              <a:rPr lang="en-US" smtClean="0"/>
              <a:t>‹#›</a:t>
            </a:fld>
            <a:endParaRPr lang="en-US"/>
          </a:p>
        </p:txBody>
      </p:sp>
    </p:spTree>
    <p:extLst>
      <p:ext uri="{BB962C8B-B14F-4D97-AF65-F5344CB8AC3E}">
        <p14:creationId xmlns:p14="http://schemas.microsoft.com/office/powerpoint/2010/main" val="33940034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20000">
        <p159:morph option="byObject"/>
      </p:transition>
    </mc:Choice>
    <mc:Fallback xmlns="">
      <p:transition spd="slow" advTm="20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A3F5F3D-F7BD-4A56-9ABE-ED49683B1D8B}" type="datetimeFigureOut">
              <a:rPr lang="en-US" smtClean="0"/>
              <a:t>5/1/2026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357B09-14E2-4160-A098-474425C3B767}" type="slidenum">
              <a:rPr lang="en-US" smtClean="0"/>
              <a:t>‹#›</a:t>
            </a:fld>
            <a:endParaRPr lang="en-US"/>
          </a:p>
        </p:txBody>
      </p:sp>
    </p:spTree>
    <p:extLst>
      <p:ext uri="{BB962C8B-B14F-4D97-AF65-F5344CB8AC3E}">
        <p14:creationId xmlns:p14="http://schemas.microsoft.com/office/powerpoint/2010/main" val="19493285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20000">
        <p159:morph option="byObject"/>
      </p:transition>
    </mc:Choice>
    <mc:Fallback xmlns="">
      <p:transition spd="slow" advTm="20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A white hexagons on a white background">
            <a:extLst>
              <a:ext uri="{FF2B5EF4-FFF2-40B4-BE49-F238E27FC236}">
                <a16:creationId xmlns:a16="http://schemas.microsoft.com/office/drawing/2014/main" id="{3EDE6CA6-0D0F-C724-3D9A-B1E022C35E19}"/>
              </a:ext>
            </a:extLst>
          </p:cNvPr>
          <p:cNvPicPr>
            <a:picLocks noChangeAspect="1"/>
          </p:cNvPicPr>
          <p:nvPr userDrawn="1"/>
        </p:nvPicPr>
        <p:blipFill rotWithShape="1">
          <a:blip r:embed="rId1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3F5F3D-F7BD-4A56-9ABE-ED49683B1D8B}" type="datetimeFigureOut">
              <a:rPr lang="en-US" smtClean="0"/>
              <a:t>5/1/2026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357B09-14E2-4160-A098-474425C3B767}" type="slidenum">
              <a:rPr lang="en-US" smtClean="0"/>
              <a:t>‹#›</a:t>
            </a:fld>
            <a:endParaRPr lang="en-US"/>
          </a:p>
        </p:txBody>
      </p:sp>
    </p:spTree>
    <p:extLst>
      <p:ext uri="{BB962C8B-B14F-4D97-AF65-F5344CB8AC3E}">
        <p14:creationId xmlns:p14="http://schemas.microsoft.com/office/powerpoint/2010/main" val="283053213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59="http://schemas.microsoft.com/office/powerpoint/2015/09/main">
    <mc:Choice Requires="p159">
      <p:transition xmlns:p14="http://schemas.microsoft.com/office/powerpoint/2010/main" spd="slow" p14:dur="2000" advTm="20000">
        <p159:morph option="byObject"/>
      </p:transition>
    </mc:Choice>
    <mc:Fallback xmlns="">
      <p:transition spd="slow" advTm="20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11.pn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9.jpe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10.png"/><Relationship Id="rId4" Type="http://schemas.openxmlformats.org/officeDocument/2006/relationships/image" Target="../media/image18.svg"/><Relationship Id="rId9"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6.png"/><Relationship Id="rId2" Type="http://schemas.openxmlformats.org/officeDocument/2006/relationships/image" Target="../media/image22.jpg"/><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jpg"/></Relationships>
</file>

<file path=ppt/slides/_rels/slide9.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image" Target="../media/image10.png"/><Relationship Id="rId7" Type="http://schemas.openxmlformats.org/officeDocument/2006/relationships/image" Target="../media/image29.png"/><Relationship Id="rId2" Type="http://schemas.openxmlformats.org/officeDocument/2006/relationships/image" Target="../media/image9.jpeg"/><Relationship Id="rId1" Type="http://schemas.openxmlformats.org/officeDocument/2006/relationships/slideLayout" Target="../slideLayouts/slideLayout7.xml"/><Relationship Id="rId6" Type="http://schemas.openxmlformats.org/officeDocument/2006/relationships/image" Target="../media/image28.svg"/><Relationship Id="rId5" Type="http://schemas.openxmlformats.org/officeDocument/2006/relationships/image" Target="../media/image27.png"/><Relationship Id="rId10" Type="http://schemas.openxmlformats.org/officeDocument/2006/relationships/image" Target="../media/image32.svg"/><Relationship Id="rId4" Type="http://schemas.microsoft.com/office/2007/relationships/hdphoto" Target="../media/hdphoto1.wdp"/><Relationship Id="rId9" Type="http://schemas.openxmlformats.org/officeDocument/2006/relationships/image" Target="../media/image31.png"/></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36.jpeg"/><Relationship Id="rId5" Type="http://schemas.openxmlformats.org/officeDocument/2006/relationships/image" Target="../media/image35.png"/><Relationship Id="rId4" Type="http://schemas.openxmlformats.org/officeDocument/2006/relationships/image" Target="../media/image34.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40.jpeg"/><Relationship Id="rId2" Type="http://schemas.openxmlformats.org/officeDocument/2006/relationships/image" Target="../media/image9.jpeg"/><Relationship Id="rId1" Type="http://schemas.openxmlformats.org/officeDocument/2006/relationships/slideLayout" Target="../slideLayouts/slideLayout7.xml"/><Relationship Id="rId6" Type="http://schemas.openxmlformats.org/officeDocument/2006/relationships/image" Target="../media/image39.jpeg"/><Relationship Id="rId5" Type="http://schemas.openxmlformats.org/officeDocument/2006/relationships/image" Target="../media/image38.jpeg"/><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8" Type="http://schemas.openxmlformats.org/officeDocument/2006/relationships/image" Target="../media/image46.svg"/><Relationship Id="rId13" Type="http://schemas.openxmlformats.org/officeDocument/2006/relationships/image" Target="../media/image51.png"/><Relationship Id="rId3" Type="http://schemas.openxmlformats.org/officeDocument/2006/relationships/image" Target="../media/image41.png"/><Relationship Id="rId7" Type="http://schemas.openxmlformats.org/officeDocument/2006/relationships/image" Target="../media/image45.png"/><Relationship Id="rId12" Type="http://schemas.openxmlformats.org/officeDocument/2006/relationships/image" Target="../media/image50.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44.svg"/><Relationship Id="rId11" Type="http://schemas.openxmlformats.org/officeDocument/2006/relationships/image" Target="../media/image49.png"/><Relationship Id="rId5" Type="http://schemas.openxmlformats.org/officeDocument/2006/relationships/image" Target="../media/image43.png"/><Relationship Id="rId10" Type="http://schemas.openxmlformats.org/officeDocument/2006/relationships/image" Target="../media/image48.svg"/><Relationship Id="rId4" Type="http://schemas.openxmlformats.org/officeDocument/2006/relationships/image" Target="../media/image42.svg"/><Relationship Id="rId9" Type="http://schemas.openxmlformats.org/officeDocument/2006/relationships/image" Target="../media/image47.png"/><Relationship Id="rId14" Type="http://schemas.openxmlformats.org/officeDocument/2006/relationships/image" Target="../media/image52.svg"/></Relationships>
</file>

<file path=ppt/slides/_rels/slide13.xml.rels><?xml version="1.0" encoding="UTF-8" standalone="yes"?>
<Relationships xmlns="http://schemas.openxmlformats.org/package/2006/relationships"><Relationship Id="rId8" Type="http://schemas.openxmlformats.org/officeDocument/2006/relationships/image" Target="../media/image56.svg"/><Relationship Id="rId13" Type="http://schemas.openxmlformats.org/officeDocument/2006/relationships/image" Target="../media/image61.png"/><Relationship Id="rId18" Type="http://schemas.openxmlformats.org/officeDocument/2006/relationships/image" Target="../media/image66.svg"/><Relationship Id="rId26" Type="http://schemas.openxmlformats.org/officeDocument/2006/relationships/image" Target="../media/image74.svg"/><Relationship Id="rId3" Type="http://schemas.openxmlformats.org/officeDocument/2006/relationships/image" Target="../media/image10.png"/><Relationship Id="rId21" Type="http://schemas.openxmlformats.org/officeDocument/2006/relationships/image" Target="../media/image69.png"/><Relationship Id="rId7" Type="http://schemas.openxmlformats.org/officeDocument/2006/relationships/image" Target="../media/image55.png"/><Relationship Id="rId12" Type="http://schemas.openxmlformats.org/officeDocument/2006/relationships/image" Target="../media/image60.svg"/><Relationship Id="rId17" Type="http://schemas.openxmlformats.org/officeDocument/2006/relationships/image" Target="../media/image65.png"/><Relationship Id="rId25" Type="http://schemas.openxmlformats.org/officeDocument/2006/relationships/image" Target="../media/image73.png"/><Relationship Id="rId2" Type="http://schemas.openxmlformats.org/officeDocument/2006/relationships/image" Target="../media/image9.jpeg"/><Relationship Id="rId16" Type="http://schemas.openxmlformats.org/officeDocument/2006/relationships/image" Target="../media/image64.svg"/><Relationship Id="rId20" Type="http://schemas.openxmlformats.org/officeDocument/2006/relationships/image" Target="../media/image68.svg"/><Relationship Id="rId1" Type="http://schemas.openxmlformats.org/officeDocument/2006/relationships/slideLayout" Target="../slideLayouts/slideLayout7.xml"/><Relationship Id="rId6" Type="http://schemas.openxmlformats.org/officeDocument/2006/relationships/image" Target="../media/image54.svg"/><Relationship Id="rId11" Type="http://schemas.openxmlformats.org/officeDocument/2006/relationships/image" Target="../media/image59.png"/><Relationship Id="rId24" Type="http://schemas.openxmlformats.org/officeDocument/2006/relationships/image" Target="../media/image72.svg"/><Relationship Id="rId5" Type="http://schemas.openxmlformats.org/officeDocument/2006/relationships/image" Target="../media/image53.png"/><Relationship Id="rId15" Type="http://schemas.openxmlformats.org/officeDocument/2006/relationships/image" Target="../media/image63.png"/><Relationship Id="rId23" Type="http://schemas.openxmlformats.org/officeDocument/2006/relationships/image" Target="../media/image71.png"/><Relationship Id="rId28" Type="http://schemas.openxmlformats.org/officeDocument/2006/relationships/image" Target="../media/image76.svg"/><Relationship Id="rId10" Type="http://schemas.openxmlformats.org/officeDocument/2006/relationships/image" Target="../media/image58.svg"/><Relationship Id="rId19" Type="http://schemas.openxmlformats.org/officeDocument/2006/relationships/image" Target="../media/image67.png"/><Relationship Id="rId4" Type="http://schemas.microsoft.com/office/2007/relationships/hdphoto" Target="../media/hdphoto1.wdp"/><Relationship Id="rId9" Type="http://schemas.openxmlformats.org/officeDocument/2006/relationships/image" Target="../media/image57.png"/><Relationship Id="rId14" Type="http://schemas.openxmlformats.org/officeDocument/2006/relationships/image" Target="../media/image62.svg"/><Relationship Id="rId22" Type="http://schemas.openxmlformats.org/officeDocument/2006/relationships/image" Target="../media/image70.svg"/><Relationship Id="rId27" Type="http://schemas.openxmlformats.org/officeDocument/2006/relationships/image" Target="../media/image75.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7.gi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hyperlink" Target="mailto:sales@netwatch.ai" TargetMode="External"/><Relationship Id="rId7" Type="http://schemas.openxmlformats.org/officeDocument/2006/relationships/image" Target="../media/image81.png"/><Relationship Id="rId2" Type="http://schemas.openxmlformats.org/officeDocument/2006/relationships/image" Target="../media/image78.jpg"/><Relationship Id="rId1" Type="http://schemas.openxmlformats.org/officeDocument/2006/relationships/slideLayout" Target="../slideLayouts/slideLayout7.xml"/><Relationship Id="rId6" Type="http://schemas.openxmlformats.org/officeDocument/2006/relationships/hyperlink" Target="https://netwatch.ai/contact/" TargetMode="External"/><Relationship Id="rId5" Type="http://schemas.openxmlformats.org/officeDocument/2006/relationships/image" Target="../media/image80.svg"/><Relationship Id="rId4" Type="http://schemas.openxmlformats.org/officeDocument/2006/relationships/image" Target="../media/image7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A1B1142-A2EC-4387-A5CB-7EFCC118DC9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7676" r="7676"/>
          <a:stretch/>
        </p:blipFill>
        <p:spPr>
          <a:xfrm rot="5400000">
            <a:off x="2668489" y="-2668491"/>
            <a:ext cx="6858000" cy="12194982"/>
          </a:xfrm>
          <a:prstGeom prst="rect">
            <a:avLst/>
          </a:prstGeom>
        </p:spPr>
      </p:pic>
      <p:sp>
        <p:nvSpPr>
          <p:cNvPr id="6" name="Rectangle 5">
            <a:extLst>
              <a:ext uri="{FF2B5EF4-FFF2-40B4-BE49-F238E27FC236}">
                <a16:creationId xmlns:a16="http://schemas.microsoft.com/office/drawing/2014/main" id="{A346DF59-60C1-476D-85D2-4994883915E9}"/>
              </a:ext>
            </a:extLst>
          </p:cNvPr>
          <p:cNvSpPr/>
          <p:nvPr/>
        </p:nvSpPr>
        <p:spPr>
          <a:xfrm flipH="1">
            <a:off x="-2" y="0"/>
            <a:ext cx="12190516" cy="6858000"/>
          </a:xfrm>
          <a:prstGeom prst="rect">
            <a:avLst/>
          </a:prstGeom>
          <a:gradFill flip="none" rotWithShape="1">
            <a:gsLst>
              <a:gs pos="0">
                <a:srgbClr val="002060">
                  <a:alpha val="22000"/>
                </a:srgbClr>
              </a:gs>
              <a:gs pos="90000">
                <a:srgbClr val="002060">
                  <a:alpha val="8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09" dirty="0"/>
          </a:p>
        </p:txBody>
      </p:sp>
      <p:pic>
        <p:nvPicPr>
          <p:cNvPr id="7" name="Picture 6" descr="A blue and black text&#10;&#10;Description automatically generated">
            <a:extLst>
              <a:ext uri="{FF2B5EF4-FFF2-40B4-BE49-F238E27FC236}">
                <a16:creationId xmlns:a16="http://schemas.microsoft.com/office/drawing/2014/main" id="{28155EF0-AE5F-41F4-8C92-FDCDC36153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5769" y="753896"/>
            <a:ext cx="3737055" cy="706603"/>
          </a:xfrm>
          <a:prstGeom prst="rect">
            <a:avLst/>
          </a:prstGeom>
        </p:spPr>
      </p:pic>
      <p:sp>
        <p:nvSpPr>
          <p:cNvPr id="8" name="TextBox 7">
            <a:extLst>
              <a:ext uri="{FF2B5EF4-FFF2-40B4-BE49-F238E27FC236}">
                <a16:creationId xmlns:a16="http://schemas.microsoft.com/office/drawing/2014/main" id="{1ED6EB66-A1F4-910C-358C-FB20C8E0FA48}"/>
              </a:ext>
            </a:extLst>
          </p:cNvPr>
          <p:cNvSpPr txBox="1"/>
          <p:nvPr/>
        </p:nvSpPr>
        <p:spPr>
          <a:xfrm>
            <a:off x="829770" y="2705725"/>
            <a:ext cx="6899784" cy="1323439"/>
          </a:xfrm>
          <a:prstGeom prst="rect">
            <a:avLst/>
          </a:prstGeom>
          <a:noFill/>
        </p:spPr>
        <p:txBody>
          <a:bodyPr wrap="square">
            <a:spAutoFit/>
          </a:bodyPr>
          <a:lstStyle/>
          <a:p>
            <a:r>
              <a:rPr lang="en-US" sz="4000" b="1" dirty="0">
                <a:solidFill>
                  <a:schemeClr val="bg1"/>
                </a:solidFill>
                <a:latin typeface="+mj-lt"/>
              </a:rPr>
              <a:t>Seamless Monitoring                   	</a:t>
            </a:r>
            <a:r>
              <a:rPr lang="en-US" sz="2800" b="1" dirty="0">
                <a:solidFill>
                  <a:srgbClr val="026CE2"/>
                </a:solidFill>
                <a:latin typeface="+mj-lt"/>
              </a:rPr>
              <a:t>With the Power of Ai</a:t>
            </a:r>
            <a:endParaRPr lang="en-US" sz="2800" b="1" dirty="0">
              <a:solidFill>
                <a:schemeClr val="accent1"/>
              </a:solidFill>
              <a:latin typeface="+mj-lt"/>
            </a:endParaRPr>
          </a:p>
        </p:txBody>
      </p:sp>
    </p:spTree>
    <p:extLst>
      <p:ext uri="{BB962C8B-B14F-4D97-AF65-F5344CB8AC3E}">
        <p14:creationId xmlns:p14="http://schemas.microsoft.com/office/powerpoint/2010/main" val="335693343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4C894D-66EF-EF48-FDD6-88A5DE1763F0}"/>
            </a:ext>
          </a:extLst>
        </p:cNvPr>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3842C0A3-83CF-BF0C-A956-BCC92BE63440}"/>
              </a:ext>
            </a:extLst>
          </p:cNvPr>
          <p:cNvSpPr/>
          <p:nvPr/>
        </p:nvSpPr>
        <p:spPr>
          <a:xfrm>
            <a:off x="457200" y="2248286"/>
            <a:ext cx="11270963" cy="4228714"/>
          </a:xfrm>
          <a:prstGeom prst="roundRect">
            <a:avLst>
              <a:gd name="adj" fmla="val 3327"/>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21" name="ffvvx">
            <a:hlinkClick r:id="" action="ppaction://media"/>
            <a:extLst>
              <a:ext uri="{FF2B5EF4-FFF2-40B4-BE49-F238E27FC236}">
                <a16:creationId xmlns:a16="http://schemas.microsoft.com/office/drawing/2014/main" id="{719EDB39-C698-519A-7F18-D95B6D499F4C}"/>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761813" y="3047241"/>
            <a:ext cx="4445708" cy="2745735"/>
          </a:xfrm>
          <a:prstGeom prst="rect">
            <a:avLst/>
          </a:prstGeom>
        </p:spPr>
      </p:pic>
      <p:cxnSp>
        <p:nvCxnSpPr>
          <p:cNvPr id="2" name="Straight Connector 1">
            <a:extLst>
              <a:ext uri="{FF2B5EF4-FFF2-40B4-BE49-F238E27FC236}">
                <a16:creationId xmlns:a16="http://schemas.microsoft.com/office/drawing/2014/main" id="{F3FF55BA-9222-FEEF-B368-8530543CC328}"/>
              </a:ext>
            </a:extLst>
          </p:cNvPr>
          <p:cNvCxnSpPr>
            <a:cxnSpLocks/>
          </p:cNvCxnSpPr>
          <p:nvPr/>
        </p:nvCxnSpPr>
        <p:spPr>
          <a:xfrm>
            <a:off x="0" y="688322"/>
            <a:ext cx="121920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36" name="Picture 35" descr="A blue and black text&#10;&#10;Description automatically generated">
            <a:extLst>
              <a:ext uri="{FF2B5EF4-FFF2-40B4-BE49-F238E27FC236}">
                <a16:creationId xmlns:a16="http://schemas.microsoft.com/office/drawing/2014/main" id="{DE903245-B9B3-302A-D7DF-60DA37B023C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9270" y="204233"/>
            <a:ext cx="1466742" cy="277332"/>
          </a:xfrm>
          <a:prstGeom prst="rect">
            <a:avLst/>
          </a:prstGeom>
        </p:spPr>
      </p:pic>
      <p:sp>
        <p:nvSpPr>
          <p:cNvPr id="4" name="TextBox 3">
            <a:extLst>
              <a:ext uri="{FF2B5EF4-FFF2-40B4-BE49-F238E27FC236}">
                <a16:creationId xmlns:a16="http://schemas.microsoft.com/office/drawing/2014/main" id="{4F1F7A4B-C3BC-BF4C-5EA7-D4932355074C}"/>
              </a:ext>
            </a:extLst>
          </p:cNvPr>
          <p:cNvSpPr txBox="1"/>
          <p:nvPr/>
        </p:nvSpPr>
        <p:spPr>
          <a:xfrm>
            <a:off x="359420" y="868139"/>
            <a:ext cx="4092575" cy="1200329"/>
          </a:xfrm>
          <a:prstGeom prst="rect">
            <a:avLst/>
          </a:prstGeom>
          <a:noFill/>
        </p:spPr>
        <p:txBody>
          <a:bodyPr wrap="square" rtlCol="0">
            <a:spAutoFit/>
          </a:bodyPr>
          <a:lstStyle/>
          <a:p>
            <a:pPr defTabSz="457189"/>
            <a:r>
              <a:rPr lang="en-US" sz="3600" dirty="0">
                <a:solidFill>
                  <a:prstClr val="black"/>
                </a:solidFill>
                <a:latin typeface="Montserrat SemiBold"/>
              </a:rPr>
              <a:t>What is </a:t>
            </a:r>
            <a:r>
              <a:rPr lang="en-US" sz="3600" dirty="0">
                <a:solidFill>
                  <a:srgbClr val="026CE2"/>
                </a:solidFill>
                <a:latin typeface="Montserrat SemiBold"/>
              </a:rPr>
              <a:t>NETWATCH.AI</a:t>
            </a:r>
          </a:p>
        </p:txBody>
      </p:sp>
      <p:grpSp>
        <p:nvGrpSpPr>
          <p:cNvPr id="28" name="Group 27">
            <a:extLst>
              <a:ext uri="{FF2B5EF4-FFF2-40B4-BE49-F238E27FC236}">
                <a16:creationId xmlns:a16="http://schemas.microsoft.com/office/drawing/2014/main" id="{9ABA5612-45E3-7B5C-AD0A-4866D955FB68}"/>
              </a:ext>
            </a:extLst>
          </p:cNvPr>
          <p:cNvGrpSpPr/>
          <p:nvPr/>
        </p:nvGrpSpPr>
        <p:grpSpPr>
          <a:xfrm>
            <a:off x="678029" y="2535557"/>
            <a:ext cx="5723212" cy="738664"/>
            <a:chOff x="678029" y="2483235"/>
            <a:chExt cx="5723212" cy="738664"/>
          </a:xfrm>
        </p:grpSpPr>
        <p:sp>
          <p:nvSpPr>
            <p:cNvPr id="7" name="TextBox 6">
              <a:extLst>
                <a:ext uri="{FF2B5EF4-FFF2-40B4-BE49-F238E27FC236}">
                  <a16:creationId xmlns:a16="http://schemas.microsoft.com/office/drawing/2014/main" id="{DF01DCCE-8BAD-2EF9-0041-F09F92A5621F}"/>
                </a:ext>
              </a:extLst>
            </p:cNvPr>
            <p:cNvSpPr txBox="1"/>
            <p:nvPr/>
          </p:nvSpPr>
          <p:spPr>
            <a:xfrm>
              <a:off x="942895" y="2483235"/>
              <a:ext cx="5458346" cy="738664"/>
            </a:xfrm>
            <a:prstGeom prst="rect">
              <a:avLst/>
            </a:prstGeom>
            <a:noFill/>
          </p:spPr>
          <p:txBody>
            <a:bodyPr wrap="square" rtlCol="0">
              <a:spAutoFit/>
            </a:bodyPr>
            <a:lstStyle/>
            <a:p>
              <a:r>
                <a:rPr lang="en-US" sz="1400" dirty="0"/>
                <a:t>NetWatch.Ai is the world’s most scalable monitoring solution suite for all servers, network devices, and </a:t>
              </a:r>
              <a:r>
                <a:rPr lang="en-US" sz="1400" dirty="0" err="1"/>
                <a:t>iOT</a:t>
              </a:r>
              <a:r>
                <a:rPr lang="en-US" sz="1400" dirty="0"/>
                <a:t> endpoints with flexible artificial intelligent insights. </a:t>
              </a:r>
            </a:p>
          </p:txBody>
        </p:sp>
        <p:sp>
          <p:nvSpPr>
            <p:cNvPr id="9" name="Freeform: Shape 8">
              <a:extLst>
                <a:ext uri="{FF2B5EF4-FFF2-40B4-BE49-F238E27FC236}">
                  <a16:creationId xmlns:a16="http://schemas.microsoft.com/office/drawing/2014/main" id="{3FBC44EE-EB0E-0B9A-8C11-C96607D06821}"/>
                </a:ext>
              </a:extLst>
            </p:cNvPr>
            <p:cNvSpPr/>
            <p:nvPr/>
          </p:nvSpPr>
          <p:spPr>
            <a:xfrm>
              <a:off x="678029" y="2555123"/>
              <a:ext cx="194413" cy="197601"/>
            </a:xfrm>
            <a:custGeom>
              <a:avLst/>
              <a:gdLst/>
              <a:ahLst/>
              <a:cxnLst/>
              <a:rect l="l" t="t" r="r" b="b"/>
              <a:pathLst>
                <a:path w="27889" h="28347">
                  <a:moveTo>
                    <a:pt x="14173" y="0"/>
                  </a:moveTo>
                  <a:cubicBezTo>
                    <a:pt x="17983" y="0"/>
                    <a:pt x="21221" y="1372"/>
                    <a:pt x="23888" y="4115"/>
                  </a:cubicBezTo>
                  <a:cubicBezTo>
                    <a:pt x="26555" y="6858"/>
                    <a:pt x="27889" y="10211"/>
                    <a:pt x="27889" y="14173"/>
                  </a:cubicBezTo>
                  <a:cubicBezTo>
                    <a:pt x="27889" y="18136"/>
                    <a:pt x="26555" y="21489"/>
                    <a:pt x="23888" y="24232"/>
                  </a:cubicBezTo>
                  <a:cubicBezTo>
                    <a:pt x="21221" y="26975"/>
                    <a:pt x="17983" y="28347"/>
                    <a:pt x="14173" y="28347"/>
                  </a:cubicBezTo>
                  <a:cubicBezTo>
                    <a:pt x="10210" y="28347"/>
                    <a:pt x="6858" y="26975"/>
                    <a:pt x="4114" y="24232"/>
                  </a:cubicBezTo>
                  <a:cubicBezTo>
                    <a:pt x="1371" y="21489"/>
                    <a:pt x="0" y="18136"/>
                    <a:pt x="0" y="14173"/>
                  </a:cubicBezTo>
                  <a:cubicBezTo>
                    <a:pt x="0" y="10211"/>
                    <a:pt x="1371" y="6858"/>
                    <a:pt x="4114" y="4115"/>
                  </a:cubicBezTo>
                  <a:cubicBezTo>
                    <a:pt x="6858" y="1372"/>
                    <a:pt x="10210" y="0"/>
                    <a:pt x="14173" y="0"/>
                  </a:cubicBezTo>
                  <a:close/>
                </a:path>
              </a:pathLst>
            </a:custGeom>
            <a:gradFill>
              <a:gsLst>
                <a:gs pos="0">
                  <a:schemeClr val="accent1"/>
                </a:gs>
                <a:gs pos="100000">
                  <a:schemeClr val="accent1">
                    <a:lumMod val="5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a:p>
          </p:txBody>
        </p:sp>
      </p:grpSp>
      <p:grpSp>
        <p:nvGrpSpPr>
          <p:cNvPr id="29" name="Group 28">
            <a:extLst>
              <a:ext uri="{FF2B5EF4-FFF2-40B4-BE49-F238E27FC236}">
                <a16:creationId xmlns:a16="http://schemas.microsoft.com/office/drawing/2014/main" id="{D6133F84-06D3-64B2-B623-7746560C5E41}"/>
              </a:ext>
            </a:extLst>
          </p:cNvPr>
          <p:cNvGrpSpPr/>
          <p:nvPr/>
        </p:nvGrpSpPr>
        <p:grpSpPr>
          <a:xfrm>
            <a:off x="678029" y="3692549"/>
            <a:ext cx="5723212" cy="1169551"/>
            <a:chOff x="678029" y="3516687"/>
            <a:chExt cx="5723212" cy="1169551"/>
          </a:xfrm>
        </p:grpSpPr>
        <p:sp>
          <p:nvSpPr>
            <p:cNvPr id="11" name="TextBox 10">
              <a:extLst>
                <a:ext uri="{FF2B5EF4-FFF2-40B4-BE49-F238E27FC236}">
                  <a16:creationId xmlns:a16="http://schemas.microsoft.com/office/drawing/2014/main" id="{8849B678-D519-DB2B-0FA4-6559D22783CF}"/>
                </a:ext>
              </a:extLst>
            </p:cNvPr>
            <p:cNvSpPr txBox="1"/>
            <p:nvPr/>
          </p:nvSpPr>
          <p:spPr>
            <a:xfrm>
              <a:off x="942895" y="3516687"/>
              <a:ext cx="5458346" cy="1169551"/>
            </a:xfrm>
            <a:prstGeom prst="rect">
              <a:avLst/>
            </a:prstGeom>
            <a:noFill/>
          </p:spPr>
          <p:txBody>
            <a:bodyPr wrap="square" rtlCol="0">
              <a:spAutoFit/>
            </a:bodyPr>
            <a:lstStyle/>
            <a:p>
              <a:r>
                <a:rPr lang="en-US" sz="1400" dirty="0"/>
                <a:t>NetWatch.Ai monitors the health and performance of servers and when issues arise, alerts are executed via NetWatch.ai dashboard. Our AI interface allows for help desk empowerment and increases speed to diagnose complex networks to prevent server outages.</a:t>
              </a:r>
            </a:p>
          </p:txBody>
        </p:sp>
        <p:sp>
          <p:nvSpPr>
            <p:cNvPr id="12" name="Freeform: Shape 11">
              <a:extLst>
                <a:ext uri="{FF2B5EF4-FFF2-40B4-BE49-F238E27FC236}">
                  <a16:creationId xmlns:a16="http://schemas.microsoft.com/office/drawing/2014/main" id="{F92735C5-281B-7D24-2F6B-CA6E361A740B}"/>
                </a:ext>
              </a:extLst>
            </p:cNvPr>
            <p:cNvSpPr/>
            <p:nvPr/>
          </p:nvSpPr>
          <p:spPr>
            <a:xfrm>
              <a:off x="678029" y="3588575"/>
              <a:ext cx="194413" cy="197601"/>
            </a:xfrm>
            <a:custGeom>
              <a:avLst/>
              <a:gdLst/>
              <a:ahLst/>
              <a:cxnLst/>
              <a:rect l="l" t="t" r="r" b="b"/>
              <a:pathLst>
                <a:path w="27889" h="28347">
                  <a:moveTo>
                    <a:pt x="14173" y="0"/>
                  </a:moveTo>
                  <a:cubicBezTo>
                    <a:pt x="17983" y="0"/>
                    <a:pt x="21221" y="1372"/>
                    <a:pt x="23888" y="4115"/>
                  </a:cubicBezTo>
                  <a:cubicBezTo>
                    <a:pt x="26555" y="6858"/>
                    <a:pt x="27889" y="10211"/>
                    <a:pt x="27889" y="14173"/>
                  </a:cubicBezTo>
                  <a:cubicBezTo>
                    <a:pt x="27889" y="18136"/>
                    <a:pt x="26555" y="21489"/>
                    <a:pt x="23888" y="24232"/>
                  </a:cubicBezTo>
                  <a:cubicBezTo>
                    <a:pt x="21221" y="26975"/>
                    <a:pt x="17983" y="28347"/>
                    <a:pt x="14173" y="28347"/>
                  </a:cubicBezTo>
                  <a:cubicBezTo>
                    <a:pt x="10210" y="28347"/>
                    <a:pt x="6858" y="26975"/>
                    <a:pt x="4114" y="24232"/>
                  </a:cubicBezTo>
                  <a:cubicBezTo>
                    <a:pt x="1371" y="21489"/>
                    <a:pt x="0" y="18136"/>
                    <a:pt x="0" y="14173"/>
                  </a:cubicBezTo>
                  <a:cubicBezTo>
                    <a:pt x="0" y="10211"/>
                    <a:pt x="1371" y="6858"/>
                    <a:pt x="4114" y="4115"/>
                  </a:cubicBezTo>
                  <a:cubicBezTo>
                    <a:pt x="6858" y="1372"/>
                    <a:pt x="10210" y="0"/>
                    <a:pt x="14173" y="0"/>
                  </a:cubicBezTo>
                  <a:close/>
                </a:path>
              </a:pathLst>
            </a:custGeom>
            <a:gradFill>
              <a:gsLst>
                <a:gs pos="0">
                  <a:schemeClr val="accent1"/>
                </a:gs>
                <a:gs pos="100000">
                  <a:schemeClr val="accent1">
                    <a:lumMod val="5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a:p>
          </p:txBody>
        </p:sp>
      </p:grpSp>
      <p:grpSp>
        <p:nvGrpSpPr>
          <p:cNvPr id="31" name="Group 30">
            <a:extLst>
              <a:ext uri="{FF2B5EF4-FFF2-40B4-BE49-F238E27FC236}">
                <a16:creationId xmlns:a16="http://schemas.microsoft.com/office/drawing/2014/main" id="{00F11922-D17A-CC6F-A98E-806ABD90107C}"/>
              </a:ext>
            </a:extLst>
          </p:cNvPr>
          <p:cNvGrpSpPr/>
          <p:nvPr/>
        </p:nvGrpSpPr>
        <p:grpSpPr>
          <a:xfrm>
            <a:off x="678029" y="5280427"/>
            <a:ext cx="5351512" cy="954107"/>
            <a:chOff x="678029" y="5196471"/>
            <a:chExt cx="5351512" cy="954107"/>
          </a:xfrm>
        </p:grpSpPr>
        <p:sp>
          <p:nvSpPr>
            <p:cNvPr id="14" name="TextBox 13">
              <a:extLst>
                <a:ext uri="{FF2B5EF4-FFF2-40B4-BE49-F238E27FC236}">
                  <a16:creationId xmlns:a16="http://schemas.microsoft.com/office/drawing/2014/main" id="{0CA4E070-3B4F-1F1E-9A97-EE3F7B88DF5E}"/>
                </a:ext>
              </a:extLst>
            </p:cNvPr>
            <p:cNvSpPr txBox="1"/>
            <p:nvPr/>
          </p:nvSpPr>
          <p:spPr>
            <a:xfrm>
              <a:off x="942895" y="5196471"/>
              <a:ext cx="5086646" cy="954107"/>
            </a:xfrm>
            <a:prstGeom prst="rect">
              <a:avLst/>
            </a:prstGeom>
            <a:noFill/>
          </p:spPr>
          <p:txBody>
            <a:bodyPr wrap="square" rtlCol="0">
              <a:spAutoFit/>
            </a:bodyPr>
            <a:lstStyle/>
            <a:p>
              <a:r>
                <a:rPr lang="en-US" sz="1400" dirty="0"/>
                <a:t>Using a patented technology NetWatch.Ai monitors devices with or without installing agents, providing the power and flexibility to define the monitoring architecture to match customers’ exact needs.</a:t>
              </a:r>
            </a:p>
          </p:txBody>
        </p:sp>
        <p:sp>
          <p:nvSpPr>
            <p:cNvPr id="15" name="Freeform: Shape 14">
              <a:extLst>
                <a:ext uri="{FF2B5EF4-FFF2-40B4-BE49-F238E27FC236}">
                  <a16:creationId xmlns:a16="http://schemas.microsoft.com/office/drawing/2014/main" id="{68DBE371-D797-3BB7-7497-0EE1CCF35732}"/>
                </a:ext>
              </a:extLst>
            </p:cNvPr>
            <p:cNvSpPr/>
            <p:nvPr/>
          </p:nvSpPr>
          <p:spPr>
            <a:xfrm>
              <a:off x="678029" y="5268359"/>
              <a:ext cx="194413" cy="197601"/>
            </a:xfrm>
            <a:custGeom>
              <a:avLst/>
              <a:gdLst/>
              <a:ahLst/>
              <a:cxnLst/>
              <a:rect l="l" t="t" r="r" b="b"/>
              <a:pathLst>
                <a:path w="27889" h="28347">
                  <a:moveTo>
                    <a:pt x="14173" y="0"/>
                  </a:moveTo>
                  <a:cubicBezTo>
                    <a:pt x="17983" y="0"/>
                    <a:pt x="21221" y="1372"/>
                    <a:pt x="23888" y="4115"/>
                  </a:cubicBezTo>
                  <a:cubicBezTo>
                    <a:pt x="26555" y="6858"/>
                    <a:pt x="27889" y="10211"/>
                    <a:pt x="27889" y="14173"/>
                  </a:cubicBezTo>
                  <a:cubicBezTo>
                    <a:pt x="27889" y="18136"/>
                    <a:pt x="26555" y="21489"/>
                    <a:pt x="23888" y="24232"/>
                  </a:cubicBezTo>
                  <a:cubicBezTo>
                    <a:pt x="21221" y="26975"/>
                    <a:pt x="17983" y="28347"/>
                    <a:pt x="14173" y="28347"/>
                  </a:cubicBezTo>
                  <a:cubicBezTo>
                    <a:pt x="10210" y="28347"/>
                    <a:pt x="6858" y="26975"/>
                    <a:pt x="4114" y="24232"/>
                  </a:cubicBezTo>
                  <a:cubicBezTo>
                    <a:pt x="1371" y="21489"/>
                    <a:pt x="0" y="18136"/>
                    <a:pt x="0" y="14173"/>
                  </a:cubicBezTo>
                  <a:cubicBezTo>
                    <a:pt x="0" y="10211"/>
                    <a:pt x="1371" y="6858"/>
                    <a:pt x="4114" y="4115"/>
                  </a:cubicBezTo>
                  <a:cubicBezTo>
                    <a:pt x="6858" y="1372"/>
                    <a:pt x="10210" y="0"/>
                    <a:pt x="14173" y="0"/>
                  </a:cubicBezTo>
                  <a:close/>
                </a:path>
              </a:pathLst>
            </a:custGeom>
            <a:gradFill>
              <a:gsLst>
                <a:gs pos="0">
                  <a:schemeClr val="accent1"/>
                </a:gs>
                <a:gs pos="100000">
                  <a:schemeClr val="accent1">
                    <a:lumMod val="5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a:p>
          </p:txBody>
        </p:sp>
      </p:grpSp>
      <p:cxnSp>
        <p:nvCxnSpPr>
          <p:cNvPr id="32" name="Straight Connector 31">
            <a:extLst>
              <a:ext uri="{FF2B5EF4-FFF2-40B4-BE49-F238E27FC236}">
                <a16:creationId xmlns:a16="http://schemas.microsoft.com/office/drawing/2014/main" id="{B18B0B87-8D66-2BD1-6DD3-8F02786E13AD}"/>
              </a:ext>
            </a:extLst>
          </p:cNvPr>
          <p:cNvCxnSpPr>
            <a:cxnSpLocks/>
          </p:cNvCxnSpPr>
          <p:nvPr/>
        </p:nvCxnSpPr>
        <p:spPr>
          <a:xfrm>
            <a:off x="457200" y="5071264"/>
            <a:ext cx="6832600" cy="0"/>
          </a:xfrm>
          <a:prstGeom prst="line">
            <a:avLst/>
          </a:prstGeom>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8AF75290-44F8-0FC6-E7A6-806811F98682}"/>
              </a:ext>
            </a:extLst>
          </p:cNvPr>
          <p:cNvCxnSpPr>
            <a:cxnSpLocks/>
          </p:cNvCxnSpPr>
          <p:nvPr/>
        </p:nvCxnSpPr>
        <p:spPr>
          <a:xfrm>
            <a:off x="457200" y="3483385"/>
            <a:ext cx="6832600" cy="0"/>
          </a:xfrm>
          <a:prstGeom prst="line">
            <a:avLst/>
          </a:prstGeom>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grpSp>
        <p:nvGrpSpPr>
          <p:cNvPr id="22" name="Group 21">
            <a:extLst>
              <a:ext uri="{FF2B5EF4-FFF2-40B4-BE49-F238E27FC236}">
                <a16:creationId xmlns:a16="http://schemas.microsoft.com/office/drawing/2014/main" id="{DABDDC9D-AEB2-1E39-AB4D-CDA8A82CB728}"/>
              </a:ext>
            </a:extLst>
          </p:cNvPr>
          <p:cNvGrpSpPr/>
          <p:nvPr/>
        </p:nvGrpSpPr>
        <p:grpSpPr>
          <a:xfrm>
            <a:off x="6024941" y="2805046"/>
            <a:ext cx="5919451" cy="3315033"/>
            <a:chOff x="1091303" y="490537"/>
            <a:chExt cx="10009393" cy="5876925"/>
          </a:xfrm>
        </p:grpSpPr>
        <p:pic>
          <p:nvPicPr>
            <p:cNvPr id="23" name="Picture 22">
              <a:extLst>
                <a:ext uri="{FF2B5EF4-FFF2-40B4-BE49-F238E27FC236}">
                  <a16:creationId xmlns:a16="http://schemas.microsoft.com/office/drawing/2014/main" id="{F4AFDBAC-40F1-952A-F73C-8B1BA2B5183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91303" y="490537"/>
              <a:ext cx="10009393" cy="5876925"/>
            </a:xfrm>
            <a:prstGeom prst="rect">
              <a:avLst/>
            </a:prstGeom>
          </p:spPr>
        </p:pic>
        <p:sp>
          <p:nvSpPr>
            <p:cNvPr id="26" name="Rectangle 25">
              <a:extLst>
                <a:ext uri="{FF2B5EF4-FFF2-40B4-BE49-F238E27FC236}">
                  <a16:creationId xmlns:a16="http://schemas.microsoft.com/office/drawing/2014/main" id="{97F46D1B-CEDC-A05A-F5C6-B060B182C206}"/>
                </a:ext>
              </a:extLst>
            </p:cNvPr>
            <p:cNvSpPr/>
            <p:nvPr/>
          </p:nvSpPr>
          <p:spPr>
            <a:xfrm>
              <a:off x="5581650" y="5848348"/>
              <a:ext cx="785813" cy="161925"/>
            </a:xfrm>
            <a:prstGeom prst="rect">
              <a:avLst/>
            </a:prstGeom>
            <a:solidFill>
              <a:srgbClr val="2321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Tree>
    <p:extLst>
      <p:ext uri="{BB962C8B-B14F-4D97-AF65-F5344CB8AC3E}">
        <p14:creationId xmlns:p14="http://schemas.microsoft.com/office/powerpoint/2010/main" val="152561379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391" fill="hold"/>
                                        <p:tgtEl>
                                          <p:spTgt spid="2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remove" display="0">
                  <p:stCondLst>
                    <p:cond delay="indefinite"/>
                  </p:stCondLst>
                </p:cTn>
                <p:tgtEl>
                  <p:spTgt spid="21"/>
                </p:tgtEl>
              </p:cMediaNode>
            </p:video>
            <p:seq concurrent="1" nextAc="seek">
              <p:cTn id="8" restart="whenNotActive" fill="hold" evtFilter="cancelBubble" nodeType="interactiveSeq">
                <p:stCondLst>
                  <p:cond evt="onClick" delay="0">
                    <p:tgtEl>
                      <p:spTgt spid="2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1"/>
                                        </p:tgtEl>
                                      </p:cBhvr>
                                    </p:cmd>
                                  </p:childTnLst>
                                </p:cTn>
                              </p:par>
                            </p:childTnLst>
                          </p:cTn>
                        </p:par>
                      </p:childTnLst>
                    </p:cTn>
                  </p:par>
                </p:childTnLst>
              </p:cTn>
              <p:nextCondLst>
                <p:cond evt="onClick" delay="0">
                  <p:tgtEl>
                    <p:spTgt spid="21"/>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4C894D-66EF-EF48-FDD6-88A5DE1763F0}"/>
            </a:ext>
          </a:extLst>
        </p:cNvPr>
        <p:cNvGrpSpPr/>
        <p:nvPr/>
      </p:nvGrpSpPr>
      <p:grpSpPr>
        <a:xfrm>
          <a:off x="0" y="0"/>
          <a:ext cx="0" cy="0"/>
          <a:chOff x="0" y="0"/>
          <a:chExt cx="0" cy="0"/>
        </a:xfrm>
      </p:grpSpPr>
      <p:grpSp>
        <p:nvGrpSpPr>
          <p:cNvPr id="60" name="Group 59">
            <a:extLst>
              <a:ext uri="{FF2B5EF4-FFF2-40B4-BE49-F238E27FC236}">
                <a16:creationId xmlns:a16="http://schemas.microsoft.com/office/drawing/2014/main" id="{4706635B-51D9-6464-65CC-96B21B112BA8}"/>
              </a:ext>
            </a:extLst>
          </p:cNvPr>
          <p:cNvGrpSpPr/>
          <p:nvPr/>
        </p:nvGrpSpPr>
        <p:grpSpPr>
          <a:xfrm>
            <a:off x="552450" y="1807009"/>
            <a:ext cx="2081692" cy="2081692"/>
            <a:chOff x="552450" y="1807009"/>
            <a:chExt cx="2081692" cy="2081692"/>
          </a:xfrm>
        </p:grpSpPr>
        <p:sp>
          <p:nvSpPr>
            <p:cNvPr id="58" name="Oval 57">
              <a:extLst>
                <a:ext uri="{FF2B5EF4-FFF2-40B4-BE49-F238E27FC236}">
                  <a16:creationId xmlns:a16="http://schemas.microsoft.com/office/drawing/2014/main" id="{73185A63-E54C-230C-6951-04453A9C2FFC}"/>
                </a:ext>
              </a:extLst>
            </p:cNvPr>
            <p:cNvSpPr/>
            <p:nvPr/>
          </p:nvSpPr>
          <p:spPr>
            <a:xfrm>
              <a:off x="552450" y="1807009"/>
              <a:ext cx="2081692" cy="2081692"/>
            </a:xfrm>
            <a:prstGeom prst="ellipse">
              <a:avLst/>
            </a:prstGeom>
            <a:gradFill>
              <a:gsLst>
                <a:gs pos="0">
                  <a:schemeClr val="accent1"/>
                </a:gs>
                <a:gs pos="100000">
                  <a:schemeClr val="accent1">
                    <a:lumMod val="5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9" name="TextBox 58">
              <a:extLst>
                <a:ext uri="{FF2B5EF4-FFF2-40B4-BE49-F238E27FC236}">
                  <a16:creationId xmlns:a16="http://schemas.microsoft.com/office/drawing/2014/main" id="{6B6E1BFF-4262-F922-038B-1DB8F2640BA5}"/>
                </a:ext>
              </a:extLst>
            </p:cNvPr>
            <p:cNvSpPr txBox="1"/>
            <p:nvPr/>
          </p:nvSpPr>
          <p:spPr>
            <a:xfrm>
              <a:off x="839358" y="2475352"/>
              <a:ext cx="1466144" cy="707886"/>
            </a:xfrm>
            <a:prstGeom prst="rect">
              <a:avLst/>
            </a:prstGeom>
            <a:noFill/>
          </p:spPr>
          <p:txBody>
            <a:bodyPr wrap="square" rtlCol="0">
              <a:spAutoFit/>
            </a:bodyPr>
            <a:lstStyle/>
            <a:p>
              <a:r>
                <a:rPr lang="en-US" sz="2000" dirty="0">
                  <a:solidFill>
                    <a:schemeClr val="bg1"/>
                  </a:solidFill>
                </a:rPr>
                <a:t>Core </a:t>
              </a:r>
              <a:r>
                <a:rPr lang="en-US" sz="2000" b="1" dirty="0">
                  <a:solidFill>
                    <a:schemeClr val="bg1"/>
                  </a:solidFill>
                </a:rPr>
                <a:t>Products</a:t>
              </a:r>
            </a:p>
          </p:txBody>
        </p:sp>
      </p:grpSp>
      <p:grpSp>
        <p:nvGrpSpPr>
          <p:cNvPr id="61" name="Group 60">
            <a:extLst>
              <a:ext uri="{FF2B5EF4-FFF2-40B4-BE49-F238E27FC236}">
                <a16:creationId xmlns:a16="http://schemas.microsoft.com/office/drawing/2014/main" id="{F4850DEA-F242-89BE-FF6C-9B72165B5932}"/>
              </a:ext>
            </a:extLst>
          </p:cNvPr>
          <p:cNvGrpSpPr/>
          <p:nvPr/>
        </p:nvGrpSpPr>
        <p:grpSpPr>
          <a:xfrm>
            <a:off x="552450" y="4323954"/>
            <a:ext cx="2081692" cy="2081692"/>
            <a:chOff x="552450" y="1807009"/>
            <a:chExt cx="2081692" cy="2081692"/>
          </a:xfrm>
        </p:grpSpPr>
        <p:sp>
          <p:nvSpPr>
            <p:cNvPr id="62" name="Oval 61">
              <a:extLst>
                <a:ext uri="{FF2B5EF4-FFF2-40B4-BE49-F238E27FC236}">
                  <a16:creationId xmlns:a16="http://schemas.microsoft.com/office/drawing/2014/main" id="{62782575-8619-FC2E-B390-F7CE16304FFB}"/>
                </a:ext>
              </a:extLst>
            </p:cNvPr>
            <p:cNvSpPr/>
            <p:nvPr/>
          </p:nvSpPr>
          <p:spPr>
            <a:xfrm>
              <a:off x="552450" y="1807009"/>
              <a:ext cx="2081692" cy="2081692"/>
            </a:xfrm>
            <a:prstGeom prst="ellipse">
              <a:avLst/>
            </a:prstGeom>
            <a:gradFill>
              <a:gsLst>
                <a:gs pos="0">
                  <a:schemeClr val="accent1"/>
                </a:gs>
                <a:gs pos="100000">
                  <a:schemeClr val="accent1">
                    <a:lumMod val="5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63" name="TextBox 62">
              <a:extLst>
                <a:ext uri="{FF2B5EF4-FFF2-40B4-BE49-F238E27FC236}">
                  <a16:creationId xmlns:a16="http://schemas.microsoft.com/office/drawing/2014/main" id="{6ED326E3-032A-E6E8-7544-58D807CF4090}"/>
                </a:ext>
              </a:extLst>
            </p:cNvPr>
            <p:cNvSpPr txBox="1"/>
            <p:nvPr/>
          </p:nvSpPr>
          <p:spPr>
            <a:xfrm>
              <a:off x="839358" y="2475352"/>
              <a:ext cx="1466144" cy="707886"/>
            </a:xfrm>
            <a:prstGeom prst="rect">
              <a:avLst/>
            </a:prstGeom>
            <a:noFill/>
          </p:spPr>
          <p:txBody>
            <a:bodyPr wrap="square" rtlCol="0">
              <a:spAutoFit/>
            </a:bodyPr>
            <a:lstStyle/>
            <a:p>
              <a:r>
                <a:rPr lang="en-US" sz="2000" dirty="0">
                  <a:solidFill>
                    <a:schemeClr val="bg1"/>
                  </a:solidFill>
                </a:rPr>
                <a:t>Core </a:t>
              </a:r>
              <a:r>
                <a:rPr lang="en-US" sz="2000" b="1" dirty="0">
                  <a:solidFill>
                    <a:schemeClr val="bg1"/>
                  </a:solidFill>
                </a:rPr>
                <a:t>Services</a:t>
              </a:r>
            </a:p>
          </p:txBody>
        </p:sp>
      </p:grpSp>
      <p:sp>
        <p:nvSpPr>
          <p:cNvPr id="41" name="Rectangle: Rounded Corners 40">
            <a:extLst>
              <a:ext uri="{FF2B5EF4-FFF2-40B4-BE49-F238E27FC236}">
                <a16:creationId xmlns:a16="http://schemas.microsoft.com/office/drawing/2014/main" id="{0F02BD29-42AD-818B-6D03-5594BE76B82B}"/>
              </a:ext>
            </a:extLst>
          </p:cNvPr>
          <p:cNvSpPr/>
          <p:nvPr/>
        </p:nvSpPr>
        <p:spPr>
          <a:xfrm>
            <a:off x="5598718" y="1784350"/>
            <a:ext cx="2871526" cy="2127011"/>
          </a:xfrm>
          <a:prstGeom prst="roundRect">
            <a:avLst>
              <a:gd name="adj" fmla="val 2777"/>
            </a:avLst>
          </a:prstGeom>
          <a:solidFill>
            <a:sysClr val="window" lastClr="FFFFFF"/>
          </a:solidFill>
          <a:ln w="3175" cap="flat" cmpd="sng" algn="ctr">
            <a:solidFill>
              <a:sysClr val="windowText" lastClr="000000"/>
            </a:solidFill>
            <a:prstDash val="solid"/>
            <a:miter lim="800000"/>
          </a:ln>
          <a:effectLst/>
        </p:spPr>
        <p:txBody>
          <a:bodyPr rtlCol="0" anchor="ctr"/>
          <a:lstStyle/>
          <a:p>
            <a:pPr marL="0" marR="0" lvl="0" indent="0" algn="ctr" defTabSz="457189"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white"/>
              </a:solidFill>
              <a:effectLst/>
              <a:uLnTx/>
              <a:uFillTx/>
              <a:latin typeface="Poppins"/>
              <a:ea typeface="+mn-ea"/>
              <a:cs typeface="+mn-cs"/>
            </a:endParaRPr>
          </a:p>
        </p:txBody>
      </p:sp>
      <p:sp>
        <p:nvSpPr>
          <p:cNvPr id="43" name="TextBox 42">
            <a:extLst>
              <a:ext uri="{FF2B5EF4-FFF2-40B4-BE49-F238E27FC236}">
                <a16:creationId xmlns:a16="http://schemas.microsoft.com/office/drawing/2014/main" id="{0D9AB7F3-BDE7-26BC-3581-F8500EB5E3F4}"/>
              </a:ext>
            </a:extLst>
          </p:cNvPr>
          <p:cNvSpPr txBox="1"/>
          <p:nvPr/>
        </p:nvSpPr>
        <p:spPr>
          <a:xfrm>
            <a:off x="5770639" y="2321464"/>
            <a:ext cx="1938917" cy="307777"/>
          </a:xfrm>
          <a:prstGeom prst="rect">
            <a:avLst/>
          </a:prstGeom>
          <a:noFill/>
        </p:spPr>
        <p:txBody>
          <a:bodyPr wrap="square" rtlCol="0">
            <a:spAutoFit/>
          </a:bodyPr>
          <a:lstStyle/>
          <a:p>
            <a:r>
              <a:rPr lang="en-US" sz="1400" b="1" dirty="0"/>
              <a:t>Secure OPS</a:t>
            </a:r>
          </a:p>
        </p:txBody>
      </p:sp>
      <p:sp>
        <p:nvSpPr>
          <p:cNvPr id="44" name="TextBox 43">
            <a:extLst>
              <a:ext uri="{FF2B5EF4-FFF2-40B4-BE49-F238E27FC236}">
                <a16:creationId xmlns:a16="http://schemas.microsoft.com/office/drawing/2014/main" id="{454CC6CD-C729-7227-B83B-1E653EC75ABA}"/>
              </a:ext>
            </a:extLst>
          </p:cNvPr>
          <p:cNvSpPr txBox="1"/>
          <p:nvPr/>
        </p:nvSpPr>
        <p:spPr>
          <a:xfrm>
            <a:off x="5766573" y="2590494"/>
            <a:ext cx="2535817" cy="1200329"/>
          </a:xfrm>
          <a:prstGeom prst="rect">
            <a:avLst/>
          </a:prstGeom>
          <a:noFill/>
        </p:spPr>
        <p:txBody>
          <a:bodyPr wrap="square" rtlCol="0">
            <a:spAutoFit/>
          </a:bodyPr>
          <a:lstStyle/>
          <a:p>
            <a:r>
              <a:rPr lang="en-US" sz="1200" dirty="0"/>
              <a:t>A hybrid SIEM platform that seamlessly integrates cloud &amp; on-premise environments, delivering unified security monitoring and compliance management.</a:t>
            </a:r>
          </a:p>
        </p:txBody>
      </p:sp>
      <p:sp>
        <p:nvSpPr>
          <p:cNvPr id="47" name="Rectangle: Rounded Corners 46">
            <a:extLst>
              <a:ext uri="{FF2B5EF4-FFF2-40B4-BE49-F238E27FC236}">
                <a16:creationId xmlns:a16="http://schemas.microsoft.com/office/drawing/2014/main" id="{0EBF2577-ECD1-0E71-39E6-4B457C680517}"/>
              </a:ext>
            </a:extLst>
          </p:cNvPr>
          <p:cNvSpPr/>
          <p:nvPr/>
        </p:nvSpPr>
        <p:spPr>
          <a:xfrm>
            <a:off x="8863274" y="1784350"/>
            <a:ext cx="2871526" cy="2127011"/>
          </a:xfrm>
          <a:prstGeom prst="roundRect">
            <a:avLst>
              <a:gd name="adj" fmla="val 2777"/>
            </a:avLst>
          </a:prstGeom>
          <a:solidFill>
            <a:sysClr val="window" lastClr="FFFFFF"/>
          </a:solidFill>
          <a:ln w="3175" cap="flat" cmpd="sng" algn="ctr">
            <a:solidFill>
              <a:sysClr val="windowText" lastClr="000000"/>
            </a:solidFill>
            <a:prstDash val="solid"/>
            <a:miter lim="800000"/>
          </a:ln>
          <a:effectLst/>
        </p:spPr>
        <p:txBody>
          <a:bodyPr rtlCol="0" anchor="ctr"/>
          <a:lstStyle/>
          <a:p>
            <a:pPr marL="0" marR="0" lvl="0" indent="0" algn="ctr" defTabSz="457189"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white"/>
              </a:solidFill>
              <a:effectLst/>
              <a:uLnTx/>
              <a:uFillTx/>
              <a:latin typeface="Poppins"/>
              <a:ea typeface="+mn-ea"/>
              <a:cs typeface="+mn-cs"/>
            </a:endParaRPr>
          </a:p>
        </p:txBody>
      </p:sp>
      <p:sp>
        <p:nvSpPr>
          <p:cNvPr id="49" name="TextBox 48">
            <a:extLst>
              <a:ext uri="{FF2B5EF4-FFF2-40B4-BE49-F238E27FC236}">
                <a16:creationId xmlns:a16="http://schemas.microsoft.com/office/drawing/2014/main" id="{6B6856EC-8298-43C3-C2D1-28875C607429}"/>
              </a:ext>
            </a:extLst>
          </p:cNvPr>
          <p:cNvSpPr txBox="1"/>
          <p:nvPr/>
        </p:nvSpPr>
        <p:spPr>
          <a:xfrm>
            <a:off x="9035195" y="2321464"/>
            <a:ext cx="1938917" cy="307777"/>
          </a:xfrm>
          <a:prstGeom prst="rect">
            <a:avLst/>
          </a:prstGeom>
          <a:noFill/>
        </p:spPr>
        <p:txBody>
          <a:bodyPr wrap="square" rtlCol="0">
            <a:spAutoFit/>
          </a:bodyPr>
          <a:lstStyle/>
          <a:p>
            <a:r>
              <a:rPr lang="en-US" sz="1400" b="1" dirty="0"/>
              <a:t>Ai</a:t>
            </a:r>
            <a:endParaRPr lang="en-US" sz="1400" b="1" dirty="0">
              <a:solidFill>
                <a:schemeClr val="accent1"/>
              </a:solidFill>
            </a:endParaRPr>
          </a:p>
        </p:txBody>
      </p:sp>
      <p:sp>
        <p:nvSpPr>
          <p:cNvPr id="50" name="TextBox 49">
            <a:extLst>
              <a:ext uri="{FF2B5EF4-FFF2-40B4-BE49-F238E27FC236}">
                <a16:creationId xmlns:a16="http://schemas.microsoft.com/office/drawing/2014/main" id="{3DD6D083-179E-B540-AB39-4B0540A21312}"/>
              </a:ext>
            </a:extLst>
          </p:cNvPr>
          <p:cNvSpPr txBox="1"/>
          <p:nvPr/>
        </p:nvSpPr>
        <p:spPr>
          <a:xfrm>
            <a:off x="9031129" y="2590494"/>
            <a:ext cx="2535817" cy="1200329"/>
          </a:xfrm>
          <a:prstGeom prst="rect">
            <a:avLst/>
          </a:prstGeom>
          <a:noFill/>
        </p:spPr>
        <p:txBody>
          <a:bodyPr wrap="square" rtlCol="0">
            <a:spAutoFit/>
          </a:bodyPr>
          <a:lstStyle/>
          <a:p>
            <a:r>
              <a:rPr lang="en-US" sz="1200" dirty="0"/>
              <a:t>Ai driven monitoring platform leveraging machine learning to predict issues, automate solutions, and enhance IT operations for smarter performance management.</a:t>
            </a:r>
          </a:p>
        </p:txBody>
      </p:sp>
      <p:cxnSp>
        <p:nvCxnSpPr>
          <p:cNvPr id="2" name="Straight Connector 1">
            <a:extLst>
              <a:ext uri="{FF2B5EF4-FFF2-40B4-BE49-F238E27FC236}">
                <a16:creationId xmlns:a16="http://schemas.microsoft.com/office/drawing/2014/main" id="{F3FF55BA-9222-FEEF-B368-8530543CC328}"/>
              </a:ext>
            </a:extLst>
          </p:cNvPr>
          <p:cNvCxnSpPr>
            <a:cxnSpLocks/>
          </p:cNvCxnSpPr>
          <p:nvPr/>
        </p:nvCxnSpPr>
        <p:spPr>
          <a:xfrm>
            <a:off x="0" y="688322"/>
            <a:ext cx="121920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36" name="Picture 35" descr="A blue and black text&#10;&#10;Description automatically generated">
            <a:extLst>
              <a:ext uri="{FF2B5EF4-FFF2-40B4-BE49-F238E27FC236}">
                <a16:creationId xmlns:a16="http://schemas.microsoft.com/office/drawing/2014/main" id="{DE903245-B9B3-302A-D7DF-60DA37B023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9270" y="204233"/>
            <a:ext cx="1466742" cy="277332"/>
          </a:xfrm>
          <a:prstGeom prst="rect">
            <a:avLst/>
          </a:prstGeom>
        </p:spPr>
      </p:pic>
      <p:sp>
        <p:nvSpPr>
          <p:cNvPr id="4" name="TextBox 3">
            <a:extLst>
              <a:ext uri="{FF2B5EF4-FFF2-40B4-BE49-F238E27FC236}">
                <a16:creationId xmlns:a16="http://schemas.microsoft.com/office/drawing/2014/main" id="{4F1F7A4B-C3BC-BF4C-5EA7-D4932355074C}"/>
              </a:ext>
            </a:extLst>
          </p:cNvPr>
          <p:cNvSpPr txBox="1"/>
          <p:nvPr/>
        </p:nvSpPr>
        <p:spPr>
          <a:xfrm>
            <a:off x="359420" y="868139"/>
            <a:ext cx="4517380" cy="646331"/>
          </a:xfrm>
          <a:prstGeom prst="rect">
            <a:avLst/>
          </a:prstGeom>
          <a:noFill/>
        </p:spPr>
        <p:txBody>
          <a:bodyPr wrap="square" rtlCol="0">
            <a:spAutoFit/>
          </a:bodyPr>
          <a:lstStyle/>
          <a:p>
            <a:pPr defTabSz="457189"/>
            <a:r>
              <a:rPr lang="en-US" sz="3600" b="1" dirty="0">
                <a:solidFill>
                  <a:prstClr val="black"/>
                </a:solidFill>
                <a:latin typeface="Montserrat" pitchFamily="2" charset="0"/>
              </a:rPr>
              <a:t>Product Offerings</a:t>
            </a:r>
          </a:p>
        </p:txBody>
      </p:sp>
      <p:sp>
        <p:nvSpPr>
          <p:cNvPr id="6" name="Rectangle: Rounded Corners 5">
            <a:extLst>
              <a:ext uri="{FF2B5EF4-FFF2-40B4-BE49-F238E27FC236}">
                <a16:creationId xmlns:a16="http://schemas.microsoft.com/office/drawing/2014/main" id="{D8F90673-7C91-6A9D-193F-519E9195BA96}"/>
              </a:ext>
            </a:extLst>
          </p:cNvPr>
          <p:cNvSpPr/>
          <p:nvPr/>
        </p:nvSpPr>
        <p:spPr>
          <a:xfrm>
            <a:off x="2334162" y="1784350"/>
            <a:ext cx="2871526" cy="2127011"/>
          </a:xfrm>
          <a:prstGeom prst="roundRect">
            <a:avLst>
              <a:gd name="adj" fmla="val 2777"/>
            </a:avLst>
          </a:prstGeom>
          <a:solidFill>
            <a:sysClr val="window" lastClr="FFFFFF"/>
          </a:solidFill>
          <a:ln w="3175" cap="flat" cmpd="sng" algn="ctr">
            <a:solidFill>
              <a:sysClr val="windowText" lastClr="000000"/>
            </a:solidFill>
            <a:prstDash val="solid"/>
            <a:miter lim="800000"/>
          </a:ln>
          <a:effectLst/>
        </p:spPr>
        <p:txBody>
          <a:bodyPr rtlCol="0" anchor="ctr"/>
          <a:lstStyle/>
          <a:p>
            <a:pPr marL="0" marR="0" lvl="0" indent="0" algn="ctr" defTabSz="457189"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white"/>
              </a:solidFill>
              <a:effectLst/>
              <a:uLnTx/>
              <a:uFillTx/>
              <a:latin typeface="Poppins"/>
              <a:ea typeface="+mn-ea"/>
              <a:cs typeface="+mn-cs"/>
            </a:endParaRPr>
          </a:p>
        </p:txBody>
      </p:sp>
      <p:grpSp>
        <p:nvGrpSpPr>
          <p:cNvPr id="34" name="Group 33">
            <a:extLst>
              <a:ext uri="{FF2B5EF4-FFF2-40B4-BE49-F238E27FC236}">
                <a16:creationId xmlns:a16="http://schemas.microsoft.com/office/drawing/2014/main" id="{E93B7BD3-53A6-7DEE-24A7-DBE2F4029851}"/>
              </a:ext>
            </a:extLst>
          </p:cNvPr>
          <p:cNvGrpSpPr/>
          <p:nvPr/>
        </p:nvGrpSpPr>
        <p:grpSpPr>
          <a:xfrm>
            <a:off x="2502017" y="2321464"/>
            <a:ext cx="2535817" cy="1469359"/>
            <a:chOff x="2502017" y="2321464"/>
            <a:chExt cx="2535817" cy="1469359"/>
          </a:xfrm>
        </p:grpSpPr>
        <p:sp>
          <p:nvSpPr>
            <p:cNvPr id="18" name="TextBox 17">
              <a:extLst>
                <a:ext uri="{FF2B5EF4-FFF2-40B4-BE49-F238E27FC236}">
                  <a16:creationId xmlns:a16="http://schemas.microsoft.com/office/drawing/2014/main" id="{50B16E62-E12D-2291-840B-104CC100D36B}"/>
                </a:ext>
              </a:extLst>
            </p:cNvPr>
            <p:cNvSpPr txBox="1"/>
            <p:nvPr/>
          </p:nvSpPr>
          <p:spPr>
            <a:xfrm>
              <a:off x="2506083" y="2321464"/>
              <a:ext cx="1938917" cy="307777"/>
            </a:xfrm>
            <a:prstGeom prst="rect">
              <a:avLst/>
            </a:prstGeom>
            <a:noFill/>
          </p:spPr>
          <p:txBody>
            <a:bodyPr wrap="square" rtlCol="0">
              <a:spAutoFit/>
            </a:bodyPr>
            <a:lstStyle/>
            <a:p>
              <a:r>
                <a:rPr lang="en-US" sz="1400" b="1" dirty="0"/>
                <a:t>NetWatch OPS</a:t>
              </a:r>
              <a:endParaRPr lang="en-US" sz="1400" b="1" dirty="0">
                <a:solidFill>
                  <a:schemeClr val="accent1"/>
                </a:solidFill>
              </a:endParaRPr>
            </a:p>
          </p:txBody>
        </p:sp>
        <p:sp>
          <p:nvSpPr>
            <p:cNvPr id="19" name="TextBox 18">
              <a:extLst>
                <a:ext uri="{FF2B5EF4-FFF2-40B4-BE49-F238E27FC236}">
                  <a16:creationId xmlns:a16="http://schemas.microsoft.com/office/drawing/2014/main" id="{56389E49-48C6-E8E9-AA4B-4DCE649120DB}"/>
                </a:ext>
              </a:extLst>
            </p:cNvPr>
            <p:cNvSpPr txBox="1"/>
            <p:nvPr/>
          </p:nvSpPr>
          <p:spPr>
            <a:xfrm>
              <a:off x="2502017" y="2590494"/>
              <a:ext cx="2535817" cy="1200329"/>
            </a:xfrm>
            <a:prstGeom prst="rect">
              <a:avLst/>
            </a:prstGeom>
            <a:noFill/>
          </p:spPr>
          <p:txBody>
            <a:bodyPr wrap="square" rtlCol="0">
              <a:spAutoFit/>
            </a:bodyPr>
            <a:lstStyle/>
            <a:p>
              <a:r>
                <a:rPr lang="en-US" sz="1200" dirty="0"/>
                <a:t>Comprehensive server monitoring solution ensuring real-time insights, proactive alerts, and seamless resource management for optimized IT infrastructure performance.</a:t>
              </a:r>
              <a:endParaRPr lang="en-US" sz="1200" dirty="0">
                <a:solidFill>
                  <a:schemeClr val="accent1"/>
                </a:solidFill>
              </a:endParaRPr>
            </a:p>
          </p:txBody>
        </p:sp>
      </p:grpSp>
      <p:sp>
        <p:nvSpPr>
          <p:cNvPr id="53" name="Rectangle: Rounded Corners 52">
            <a:extLst>
              <a:ext uri="{FF2B5EF4-FFF2-40B4-BE49-F238E27FC236}">
                <a16:creationId xmlns:a16="http://schemas.microsoft.com/office/drawing/2014/main" id="{E7E32F06-CE92-C52B-BA4E-52DB00E0087C}"/>
              </a:ext>
            </a:extLst>
          </p:cNvPr>
          <p:cNvSpPr/>
          <p:nvPr/>
        </p:nvSpPr>
        <p:spPr>
          <a:xfrm>
            <a:off x="2334161" y="4349989"/>
            <a:ext cx="9400639" cy="2127011"/>
          </a:xfrm>
          <a:prstGeom prst="roundRect">
            <a:avLst>
              <a:gd name="adj" fmla="val 2777"/>
            </a:avLst>
          </a:prstGeom>
          <a:solidFill>
            <a:sysClr val="window" lastClr="FFFFFF"/>
          </a:solidFill>
          <a:ln w="3175" cap="flat" cmpd="sng" algn="ctr">
            <a:solidFill>
              <a:sysClr val="windowText" lastClr="000000"/>
            </a:solidFill>
            <a:prstDash val="solid"/>
            <a:miter lim="800000"/>
          </a:ln>
          <a:effectLst/>
        </p:spPr>
        <p:txBody>
          <a:bodyPr rtlCol="0" anchor="ctr"/>
          <a:lstStyle/>
          <a:p>
            <a:pPr marL="0" marR="0" lvl="0" indent="0" algn="ctr" defTabSz="457189"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white"/>
              </a:solidFill>
              <a:effectLst/>
              <a:uLnTx/>
              <a:uFillTx/>
              <a:latin typeface="Poppins"/>
              <a:ea typeface="+mn-ea"/>
              <a:cs typeface="+mn-cs"/>
            </a:endParaRPr>
          </a:p>
        </p:txBody>
      </p:sp>
      <p:grpSp>
        <p:nvGrpSpPr>
          <p:cNvPr id="54" name="Group 53">
            <a:extLst>
              <a:ext uri="{FF2B5EF4-FFF2-40B4-BE49-F238E27FC236}">
                <a16:creationId xmlns:a16="http://schemas.microsoft.com/office/drawing/2014/main" id="{A5F91E90-29ED-FF12-3768-CCF6C8DE34BB}"/>
              </a:ext>
            </a:extLst>
          </p:cNvPr>
          <p:cNvGrpSpPr/>
          <p:nvPr/>
        </p:nvGrpSpPr>
        <p:grpSpPr>
          <a:xfrm>
            <a:off x="2502016" y="4772785"/>
            <a:ext cx="5244985" cy="1466084"/>
            <a:chOff x="2502016" y="1955407"/>
            <a:chExt cx="5244985" cy="1466084"/>
          </a:xfrm>
        </p:grpSpPr>
        <p:sp>
          <p:nvSpPr>
            <p:cNvPr id="55" name="TextBox 54">
              <a:extLst>
                <a:ext uri="{FF2B5EF4-FFF2-40B4-BE49-F238E27FC236}">
                  <a16:creationId xmlns:a16="http://schemas.microsoft.com/office/drawing/2014/main" id="{3700762F-B9A0-6B74-12C3-4F8A68A34616}"/>
                </a:ext>
              </a:extLst>
            </p:cNvPr>
            <p:cNvSpPr txBox="1"/>
            <p:nvPr/>
          </p:nvSpPr>
          <p:spPr>
            <a:xfrm>
              <a:off x="2506083" y="2321464"/>
              <a:ext cx="1938917" cy="307777"/>
            </a:xfrm>
            <a:prstGeom prst="rect">
              <a:avLst/>
            </a:prstGeom>
            <a:noFill/>
          </p:spPr>
          <p:txBody>
            <a:bodyPr wrap="square" rtlCol="0">
              <a:spAutoFit/>
            </a:bodyPr>
            <a:lstStyle/>
            <a:p>
              <a:r>
                <a:rPr lang="en-US" sz="1400" b="1" dirty="0"/>
                <a:t>HiveOps SOC</a:t>
              </a:r>
            </a:p>
          </p:txBody>
        </p:sp>
        <p:sp>
          <p:nvSpPr>
            <p:cNvPr id="56" name="TextBox 55">
              <a:extLst>
                <a:ext uri="{FF2B5EF4-FFF2-40B4-BE49-F238E27FC236}">
                  <a16:creationId xmlns:a16="http://schemas.microsoft.com/office/drawing/2014/main" id="{594DFCEF-E7E7-8E1E-10F3-19CAF824556D}"/>
                </a:ext>
              </a:extLst>
            </p:cNvPr>
            <p:cNvSpPr txBox="1"/>
            <p:nvPr/>
          </p:nvSpPr>
          <p:spPr>
            <a:xfrm>
              <a:off x="2502016" y="2590494"/>
              <a:ext cx="5244985" cy="830997"/>
            </a:xfrm>
            <a:prstGeom prst="rect">
              <a:avLst/>
            </a:prstGeom>
            <a:noFill/>
          </p:spPr>
          <p:txBody>
            <a:bodyPr wrap="square" rtlCol="0">
              <a:spAutoFit/>
            </a:bodyPr>
            <a:lstStyle/>
            <a:p>
              <a:r>
                <a:rPr lang="en-US" sz="1200" dirty="0"/>
                <a:t>Customizable security operations center offering multi-layered threat detection, response, and mitigation tailored to meet diverse organizational security requirements effectively. Currently only offered to NetWatch customers.</a:t>
              </a:r>
              <a:endParaRPr lang="en-US" sz="1200" dirty="0">
                <a:solidFill>
                  <a:schemeClr val="accent1"/>
                </a:solidFill>
              </a:endParaRPr>
            </a:p>
          </p:txBody>
        </p:sp>
        <p:pic>
          <p:nvPicPr>
            <p:cNvPr id="57" name="Graphic 56">
              <a:extLst>
                <a:ext uri="{FF2B5EF4-FFF2-40B4-BE49-F238E27FC236}">
                  <a16:creationId xmlns:a16="http://schemas.microsoft.com/office/drawing/2014/main" id="{32848E10-ABC1-1D29-8CAC-DECFBD84B03D}"/>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2618110" y="1955407"/>
              <a:ext cx="306065" cy="306065"/>
            </a:xfrm>
            <a:prstGeom prst="rect">
              <a:avLst/>
            </a:prstGeom>
          </p:spPr>
        </p:pic>
      </p:grpSp>
      <p:grpSp>
        <p:nvGrpSpPr>
          <p:cNvPr id="71" name="Group 70">
            <a:extLst>
              <a:ext uri="{FF2B5EF4-FFF2-40B4-BE49-F238E27FC236}">
                <a16:creationId xmlns:a16="http://schemas.microsoft.com/office/drawing/2014/main" id="{1AB58798-CC01-4995-A65E-15A7B74BEAA6}"/>
              </a:ext>
            </a:extLst>
          </p:cNvPr>
          <p:cNvGrpSpPr/>
          <p:nvPr/>
        </p:nvGrpSpPr>
        <p:grpSpPr>
          <a:xfrm>
            <a:off x="2621091" y="1928091"/>
            <a:ext cx="300102" cy="348119"/>
            <a:chOff x="6392146" y="1934379"/>
            <a:chExt cx="300102" cy="348119"/>
          </a:xfrm>
          <a:solidFill>
            <a:srgbClr val="026CE2"/>
          </a:solidFill>
        </p:grpSpPr>
        <p:sp>
          <p:nvSpPr>
            <p:cNvPr id="72" name="Freeform: Shape 71">
              <a:extLst>
                <a:ext uri="{FF2B5EF4-FFF2-40B4-BE49-F238E27FC236}">
                  <a16:creationId xmlns:a16="http://schemas.microsoft.com/office/drawing/2014/main" id="{0FC463CA-1D3E-4266-BBD3-298E6DEB3C8F}"/>
                </a:ext>
              </a:extLst>
            </p:cNvPr>
            <p:cNvSpPr/>
            <p:nvPr/>
          </p:nvSpPr>
          <p:spPr>
            <a:xfrm rot="16200000">
              <a:off x="6368137" y="1958388"/>
              <a:ext cx="348119" cy="300102"/>
            </a:xfrm>
            <a:custGeom>
              <a:avLst/>
              <a:gdLst>
                <a:gd name="connsiteX0" fmla="*/ 306844 w 348119"/>
                <a:gd name="connsiteY0" fmla="*/ 150051 h 300102"/>
                <a:gd name="connsiteX1" fmla="*/ 249610 w 348119"/>
                <a:gd name="connsiteY1" fmla="*/ 35583 h 300102"/>
                <a:gd name="connsiteX2" fmla="*/ 98510 w 348119"/>
                <a:gd name="connsiteY2" fmla="*/ 35583 h 300102"/>
                <a:gd name="connsiteX3" fmla="*/ 41276 w 348119"/>
                <a:gd name="connsiteY3" fmla="*/ 150051 h 300102"/>
                <a:gd name="connsiteX4" fmla="*/ 98510 w 348119"/>
                <a:gd name="connsiteY4" fmla="*/ 264519 h 300102"/>
                <a:gd name="connsiteX5" fmla="*/ 249610 w 348119"/>
                <a:gd name="connsiteY5" fmla="*/ 264519 h 300102"/>
                <a:gd name="connsiteX6" fmla="*/ 348119 w 348119"/>
                <a:gd name="connsiteY6" fmla="*/ 150051 h 300102"/>
                <a:gd name="connsiteX7" fmla="*/ 273094 w 348119"/>
                <a:gd name="connsiteY7" fmla="*/ 300102 h 300102"/>
                <a:gd name="connsiteX8" fmla="*/ 75026 w 348119"/>
                <a:gd name="connsiteY8" fmla="*/ 300102 h 300102"/>
                <a:gd name="connsiteX9" fmla="*/ 0 w 348119"/>
                <a:gd name="connsiteY9" fmla="*/ 150051 h 300102"/>
                <a:gd name="connsiteX10" fmla="*/ 75026 w 348119"/>
                <a:gd name="connsiteY10" fmla="*/ 0 h 300102"/>
                <a:gd name="connsiteX11" fmla="*/ 273094 w 348119"/>
                <a:gd name="connsiteY11" fmla="*/ 0 h 300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48119" h="300102">
                  <a:moveTo>
                    <a:pt x="306844" y="150051"/>
                  </a:moveTo>
                  <a:lnTo>
                    <a:pt x="249610" y="35583"/>
                  </a:lnTo>
                  <a:lnTo>
                    <a:pt x="98510" y="35583"/>
                  </a:lnTo>
                  <a:lnTo>
                    <a:pt x="41276" y="150051"/>
                  </a:lnTo>
                  <a:lnTo>
                    <a:pt x="98510" y="264519"/>
                  </a:lnTo>
                  <a:lnTo>
                    <a:pt x="249610" y="264519"/>
                  </a:lnTo>
                  <a:close/>
                  <a:moveTo>
                    <a:pt x="348119" y="150051"/>
                  </a:moveTo>
                  <a:lnTo>
                    <a:pt x="273094" y="300102"/>
                  </a:lnTo>
                  <a:lnTo>
                    <a:pt x="75026" y="300102"/>
                  </a:lnTo>
                  <a:lnTo>
                    <a:pt x="0" y="150051"/>
                  </a:lnTo>
                  <a:lnTo>
                    <a:pt x="75026" y="0"/>
                  </a:lnTo>
                  <a:lnTo>
                    <a:pt x="273094"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3" name="Freeform: Shape 72">
              <a:extLst>
                <a:ext uri="{FF2B5EF4-FFF2-40B4-BE49-F238E27FC236}">
                  <a16:creationId xmlns:a16="http://schemas.microsoft.com/office/drawing/2014/main" id="{0732D8F6-D35C-455F-B8B3-291A94E6FE71}"/>
                </a:ext>
              </a:extLst>
            </p:cNvPr>
            <p:cNvSpPr/>
            <p:nvPr/>
          </p:nvSpPr>
          <p:spPr>
            <a:xfrm rot="16200000">
              <a:off x="6457441" y="2035375"/>
              <a:ext cx="169510" cy="146128"/>
            </a:xfrm>
            <a:custGeom>
              <a:avLst/>
              <a:gdLst>
                <a:gd name="connsiteX0" fmla="*/ 139391 w 169510"/>
                <a:gd name="connsiteY0" fmla="*/ 73064 h 146128"/>
                <a:gd name="connsiteX1" fmla="*/ 115842 w 169510"/>
                <a:gd name="connsiteY1" fmla="*/ 25965 h 146128"/>
                <a:gd name="connsiteX2" fmla="*/ 53669 w 169510"/>
                <a:gd name="connsiteY2" fmla="*/ 25965 h 146128"/>
                <a:gd name="connsiteX3" fmla="*/ 30119 w 169510"/>
                <a:gd name="connsiteY3" fmla="*/ 73064 h 146128"/>
                <a:gd name="connsiteX4" fmla="*/ 53669 w 169510"/>
                <a:gd name="connsiteY4" fmla="*/ 120163 h 146128"/>
                <a:gd name="connsiteX5" fmla="*/ 115842 w 169510"/>
                <a:gd name="connsiteY5" fmla="*/ 120163 h 146128"/>
                <a:gd name="connsiteX6" fmla="*/ 169510 w 169510"/>
                <a:gd name="connsiteY6" fmla="*/ 73064 h 146128"/>
                <a:gd name="connsiteX7" fmla="*/ 132978 w 169510"/>
                <a:gd name="connsiteY7" fmla="*/ 146128 h 146128"/>
                <a:gd name="connsiteX8" fmla="*/ 36532 w 169510"/>
                <a:gd name="connsiteY8" fmla="*/ 146128 h 146128"/>
                <a:gd name="connsiteX9" fmla="*/ 0 w 169510"/>
                <a:gd name="connsiteY9" fmla="*/ 73064 h 146128"/>
                <a:gd name="connsiteX10" fmla="*/ 36532 w 169510"/>
                <a:gd name="connsiteY10" fmla="*/ 0 h 146128"/>
                <a:gd name="connsiteX11" fmla="*/ 132978 w 169510"/>
                <a:gd name="connsiteY11" fmla="*/ 0 h 146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9510" h="146128">
                  <a:moveTo>
                    <a:pt x="139391" y="73064"/>
                  </a:moveTo>
                  <a:lnTo>
                    <a:pt x="115842" y="25965"/>
                  </a:lnTo>
                  <a:lnTo>
                    <a:pt x="53669" y="25965"/>
                  </a:lnTo>
                  <a:lnTo>
                    <a:pt x="30119" y="73064"/>
                  </a:lnTo>
                  <a:lnTo>
                    <a:pt x="53669" y="120163"/>
                  </a:lnTo>
                  <a:lnTo>
                    <a:pt x="115842" y="120163"/>
                  </a:lnTo>
                  <a:close/>
                  <a:moveTo>
                    <a:pt x="169510" y="73064"/>
                  </a:moveTo>
                  <a:lnTo>
                    <a:pt x="132978" y="146128"/>
                  </a:lnTo>
                  <a:lnTo>
                    <a:pt x="36532" y="146128"/>
                  </a:lnTo>
                  <a:lnTo>
                    <a:pt x="0" y="73064"/>
                  </a:lnTo>
                  <a:lnTo>
                    <a:pt x="36532" y="0"/>
                  </a:lnTo>
                  <a:lnTo>
                    <a:pt x="132978" y="0"/>
                  </a:lnTo>
                  <a:close/>
                </a:path>
              </a:pathLst>
            </a:custGeom>
            <a:grpFill/>
            <a:ln>
              <a:solidFill>
                <a:srgbClr val="026CE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74" name="Group 73">
            <a:extLst>
              <a:ext uri="{FF2B5EF4-FFF2-40B4-BE49-F238E27FC236}">
                <a16:creationId xmlns:a16="http://schemas.microsoft.com/office/drawing/2014/main" id="{DBF7CFD2-FF21-46BE-B658-BD58A433B7B6}"/>
              </a:ext>
            </a:extLst>
          </p:cNvPr>
          <p:cNvGrpSpPr/>
          <p:nvPr/>
        </p:nvGrpSpPr>
        <p:grpSpPr>
          <a:xfrm>
            <a:off x="9147222" y="1928091"/>
            <a:ext cx="300102" cy="348119"/>
            <a:chOff x="6392146" y="1934379"/>
            <a:chExt cx="300102" cy="348119"/>
          </a:xfrm>
          <a:solidFill>
            <a:schemeClr val="tx1"/>
          </a:solidFill>
        </p:grpSpPr>
        <p:sp>
          <p:nvSpPr>
            <p:cNvPr id="75" name="Freeform: Shape 74">
              <a:extLst>
                <a:ext uri="{FF2B5EF4-FFF2-40B4-BE49-F238E27FC236}">
                  <a16:creationId xmlns:a16="http://schemas.microsoft.com/office/drawing/2014/main" id="{B6F64F84-36A1-4395-9981-EB3B530A983B}"/>
                </a:ext>
              </a:extLst>
            </p:cNvPr>
            <p:cNvSpPr/>
            <p:nvPr/>
          </p:nvSpPr>
          <p:spPr>
            <a:xfrm rot="16200000">
              <a:off x="6368137" y="1958388"/>
              <a:ext cx="348119" cy="300102"/>
            </a:xfrm>
            <a:custGeom>
              <a:avLst/>
              <a:gdLst>
                <a:gd name="connsiteX0" fmla="*/ 306844 w 348119"/>
                <a:gd name="connsiteY0" fmla="*/ 150051 h 300102"/>
                <a:gd name="connsiteX1" fmla="*/ 249610 w 348119"/>
                <a:gd name="connsiteY1" fmla="*/ 35583 h 300102"/>
                <a:gd name="connsiteX2" fmla="*/ 98510 w 348119"/>
                <a:gd name="connsiteY2" fmla="*/ 35583 h 300102"/>
                <a:gd name="connsiteX3" fmla="*/ 41276 w 348119"/>
                <a:gd name="connsiteY3" fmla="*/ 150051 h 300102"/>
                <a:gd name="connsiteX4" fmla="*/ 98510 w 348119"/>
                <a:gd name="connsiteY4" fmla="*/ 264519 h 300102"/>
                <a:gd name="connsiteX5" fmla="*/ 249610 w 348119"/>
                <a:gd name="connsiteY5" fmla="*/ 264519 h 300102"/>
                <a:gd name="connsiteX6" fmla="*/ 348119 w 348119"/>
                <a:gd name="connsiteY6" fmla="*/ 150051 h 300102"/>
                <a:gd name="connsiteX7" fmla="*/ 273094 w 348119"/>
                <a:gd name="connsiteY7" fmla="*/ 300102 h 300102"/>
                <a:gd name="connsiteX8" fmla="*/ 75026 w 348119"/>
                <a:gd name="connsiteY8" fmla="*/ 300102 h 300102"/>
                <a:gd name="connsiteX9" fmla="*/ 0 w 348119"/>
                <a:gd name="connsiteY9" fmla="*/ 150051 h 300102"/>
                <a:gd name="connsiteX10" fmla="*/ 75026 w 348119"/>
                <a:gd name="connsiteY10" fmla="*/ 0 h 300102"/>
                <a:gd name="connsiteX11" fmla="*/ 273094 w 348119"/>
                <a:gd name="connsiteY11" fmla="*/ 0 h 300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48119" h="300102">
                  <a:moveTo>
                    <a:pt x="306844" y="150051"/>
                  </a:moveTo>
                  <a:lnTo>
                    <a:pt x="249610" y="35583"/>
                  </a:lnTo>
                  <a:lnTo>
                    <a:pt x="98510" y="35583"/>
                  </a:lnTo>
                  <a:lnTo>
                    <a:pt x="41276" y="150051"/>
                  </a:lnTo>
                  <a:lnTo>
                    <a:pt x="98510" y="264519"/>
                  </a:lnTo>
                  <a:lnTo>
                    <a:pt x="249610" y="264519"/>
                  </a:lnTo>
                  <a:close/>
                  <a:moveTo>
                    <a:pt x="348119" y="150051"/>
                  </a:moveTo>
                  <a:lnTo>
                    <a:pt x="273094" y="300102"/>
                  </a:lnTo>
                  <a:lnTo>
                    <a:pt x="75026" y="300102"/>
                  </a:lnTo>
                  <a:lnTo>
                    <a:pt x="0" y="150051"/>
                  </a:lnTo>
                  <a:lnTo>
                    <a:pt x="75026" y="0"/>
                  </a:lnTo>
                  <a:lnTo>
                    <a:pt x="273094"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6" name="Freeform: Shape 75">
              <a:extLst>
                <a:ext uri="{FF2B5EF4-FFF2-40B4-BE49-F238E27FC236}">
                  <a16:creationId xmlns:a16="http://schemas.microsoft.com/office/drawing/2014/main" id="{856A4898-6E09-42B5-9FE0-2E688B503192}"/>
                </a:ext>
              </a:extLst>
            </p:cNvPr>
            <p:cNvSpPr/>
            <p:nvPr/>
          </p:nvSpPr>
          <p:spPr>
            <a:xfrm rot="16200000">
              <a:off x="6457441" y="2035375"/>
              <a:ext cx="169510" cy="146128"/>
            </a:xfrm>
            <a:custGeom>
              <a:avLst/>
              <a:gdLst>
                <a:gd name="connsiteX0" fmla="*/ 139391 w 169510"/>
                <a:gd name="connsiteY0" fmla="*/ 73064 h 146128"/>
                <a:gd name="connsiteX1" fmla="*/ 115842 w 169510"/>
                <a:gd name="connsiteY1" fmla="*/ 25965 h 146128"/>
                <a:gd name="connsiteX2" fmla="*/ 53669 w 169510"/>
                <a:gd name="connsiteY2" fmla="*/ 25965 h 146128"/>
                <a:gd name="connsiteX3" fmla="*/ 30119 w 169510"/>
                <a:gd name="connsiteY3" fmla="*/ 73064 h 146128"/>
                <a:gd name="connsiteX4" fmla="*/ 53669 w 169510"/>
                <a:gd name="connsiteY4" fmla="*/ 120163 h 146128"/>
                <a:gd name="connsiteX5" fmla="*/ 115842 w 169510"/>
                <a:gd name="connsiteY5" fmla="*/ 120163 h 146128"/>
                <a:gd name="connsiteX6" fmla="*/ 169510 w 169510"/>
                <a:gd name="connsiteY6" fmla="*/ 73064 h 146128"/>
                <a:gd name="connsiteX7" fmla="*/ 132978 w 169510"/>
                <a:gd name="connsiteY7" fmla="*/ 146128 h 146128"/>
                <a:gd name="connsiteX8" fmla="*/ 36532 w 169510"/>
                <a:gd name="connsiteY8" fmla="*/ 146128 h 146128"/>
                <a:gd name="connsiteX9" fmla="*/ 0 w 169510"/>
                <a:gd name="connsiteY9" fmla="*/ 73064 h 146128"/>
                <a:gd name="connsiteX10" fmla="*/ 36532 w 169510"/>
                <a:gd name="connsiteY10" fmla="*/ 0 h 146128"/>
                <a:gd name="connsiteX11" fmla="*/ 132978 w 169510"/>
                <a:gd name="connsiteY11" fmla="*/ 0 h 146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9510" h="146128">
                  <a:moveTo>
                    <a:pt x="139391" y="73064"/>
                  </a:moveTo>
                  <a:lnTo>
                    <a:pt x="115842" y="25965"/>
                  </a:lnTo>
                  <a:lnTo>
                    <a:pt x="53669" y="25965"/>
                  </a:lnTo>
                  <a:lnTo>
                    <a:pt x="30119" y="73064"/>
                  </a:lnTo>
                  <a:lnTo>
                    <a:pt x="53669" y="120163"/>
                  </a:lnTo>
                  <a:lnTo>
                    <a:pt x="115842" y="120163"/>
                  </a:lnTo>
                  <a:close/>
                  <a:moveTo>
                    <a:pt x="169510" y="73064"/>
                  </a:moveTo>
                  <a:lnTo>
                    <a:pt x="132978" y="146128"/>
                  </a:lnTo>
                  <a:lnTo>
                    <a:pt x="36532" y="146128"/>
                  </a:lnTo>
                  <a:lnTo>
                    <a:pt x="0" y="73064"/>
                  </a:lnTo>
                  <a:lnTo>
                    <a:pt x="36532" y="0"/>
                  </a:lnTo>
                  <a:lnTo>
                    <a:pt x="132978" y="0"/>
                  </a:lnTo>
                  <a:close/>
                </a:path>
              </a:pathLst>
            </a:cu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5" name="Picture 4" descr="A blue hexagon with black background&#10;&#10;AI-generated content may be incorrect.">
            <a:extLst>
              <a:ext uri="{FF2B5EF4-FFF2-40B4-BE49-F238E27FC236}">
                <a16:creationId xmlns:a16="http://schemas.microsoft.com/office/drawing/2014/main" id="{1242A687-24C1-0DF4-917C-4E794F2C415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66573" y="1891557"/>
            <a:ext cx="383551" cy="383551"/>
          </a:xfrm>
          <a:prstGeom prst="rect">
            <a:avLst/>
          </a:prstGeom>
        </p:spPr>
      </p:pic>
    </p:spTree>
    <p:extLst>
      <p:ext uri="{BB962C8B-B14F-4D97-AF65-F5344CB8AC3E}">
        <p14:creationId xmlns:p14="http://schemas.microsoft.com/office/powerpoint/2010/main" val="152800020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A2BC5A42-37D2-50DC-87ED-C7B43DFCACEA}"/>
            </a:ext>
          </a:extLst>
        </p:cNvPr>
        <p:cNvGrpSpPr/>
        <p:nvPr/>
      </p:nvGrpSpPr>
      <p:grpSpPr>
        <a:xfrm>
          <a:off x="0" y="0"/>
          <a:ext cx="0" cy="0"/>
          <a:chOff x="0" y="0"/>
          <a:chExt cx="0" cy="0"/>
        </a:xfrm>
      </p:grpSpPr>
      <p:pic>
        <p:nvPicPr>
          <p:cNvPr id="6" name="Picture 5" descr="A blue background with hexagons">
            <a:extLst>
              <a:ext uri="{FF2B5EF4-FFF2-40B4-BE49-F238E27FC236}">
                <a16:creationId xmlns:a16="http://schemas.microsoft.com/office/drawing/2014/main" id="{C519281C-69BE-41A2-48E9-8E619D25D50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0" y="0"/>
            <a:ext cx="12192000" cy="6858000"/>
          </a:xfrm>
          <a:prstGeom prst="rect">
            <a:avLst/>
          </a:prstGeom>
        </p:spPr>
      </p:pic>
      <p:cxnSp>
        <p:nvCxnSpPr>
          <p:cNvPr id="2" name="Straight Connector 1">
            <a:extLst>
              <a:ext uri="{FF2B5EF4-FFF2-40B4-BE49-F238E27FC236}">
                <a16:creationId xmlns:a16="http://schemas.microsoft.com/office/drawing/2014/main" id="{16E188B8-A6E1-BCC6-9D63-7C6304277C2D}"/>
              </a:ext>
            </a:extLst>
          </p:cNvPr>
          <p:cNvCxnSpPr>
            <a:cxnSpLocks/>
          </p:cNvCxnSpPr>
          <p:nvPr/>
        </p:nvCxnSpPr>
        <p:spPr>
          <a:xfrm>
            <a:off x="0" y="688322"/>
            <a:ext cx="12192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pic>
        <p:nvPicPr>
          <p:cNvPr id="36" name="Picture 35" descr="A blue and black text&#10;&#10;Description automatically generated">
            <a:extLst>
              <a:ext uri="{FF2B5EF4-FFF2-40B4-BE49-F238E27FC236}">
                <a16:creationId xmlns:a16="http://schemas.microsoft.com/office/drawing/2014/main" id="{04BF3D49-16F7-1336-A11E-3A357326250E}"/>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429270" y="204233"/>
            <a:ext cx="1466742" cy="277332"/>
          </a:xfrm>
          <a:prstGeom prst="rect">
            <a:avLst/>
          </a:prstGeom>
        </p:spPr>
      </p:pic>
      <p:sp>
        <p:nvSpPr>
          <p:cNvPr id="4" name="TextBox 3">
            <a:extLst>
              <a:ext uri="{FF2B5EF4-FFF2-40B4-BE49-F238E27FC236}">
                <a16:creationId xmlns:a16="http://schemas.microsoft.com/office/drawing/2014/main" id="{F6DE5F65-D296-C118-9CA8-8AF381C46E9E}"/>
              </a:ext>
            </a:extLst>
          </p:cNvPr>
          <p:cNvSpPr txBox="1"/>
          <p:nvPr/>
        </p:nvSpPr>
        <p:spPr>
          <a:xfrm>
            <a:off x="359420" y="868139"/>
            <a:ext cx="4517380" cy="646331"/>
          </a:xfrm>
          <a:prstGeom prst="rect">
            <a:avLst/>
          </a:prstGeom>
          <a:noFill/>
        </p:spPr>
        <p:txBody>
          <a:bodyPr wrap="square" rtlCol="0">
            <a:spAutoFit/>
          </a:bodyPr>
          <a:lstStyle/>
          <a:p>
            <a:pPr defTabSz="457189"/>
            <a:r>
              <a:rPr lang="en-US" sz="3600" b="1" dirty="0">
                <a:solidFill>
                  <a:schemeClr val="bg1"/>
                </a:solidFill>
                <a:latin typeface="+mj-lt"/>
              </a:rPr>
              <a:t>NetWatch OPS</a:t>
            </a:r>
          </a:p>
        </p:txBody>
      </p:sp>
      <p:sp>
        <p:nvSpPr>
          <p:cNvPr id="3" name="Oval 2">
            <a:extLst>
              <a:ext uri="{FF2B5EF4-FFF2-40B4-BE49-F238E27FC236}">
                <a16:creationId xmlns:a16="http://schemas.microsoft.com/office/drawing/2014/main" id="{441D2089-0C02-1FD2-2E42-74C428AE2A33}"/>
              </a:ext>
            </a:extLst>
          </p:cNvPr>
          <p:cNvSpPr/>
          <p:nvPr/>
        </p:nvSpPr>
        <p:spPr>
          <a:xfrm>
            <a:off x="3837311" y="1959621"/>
            <a:ext cx="4517379" cy="4517379"/>
          </a:xfrm>
          <a:prstGeom prst="ellipse">
            <a:avLst/>
          </a:prstGeom>
          <a:gradFill>
            <a:gsLst>
              <a:gs pos="0">
                <a:schemeClr val="bg1"/>
              </a:gs>
              <a:gs pos="53000">
                <a:schemeClr val="bg1">
                  <a:lumMod val="75000"/>
                </a:schemeClr>
              </a:gs>
              <a:gs pos="100000">
                <a:schemeClr val="bg1">
                  <a:lumMod val="75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29" name="Group 28">
            <a:extLst>
              <a:ext uri="{FF2B5EF4-FFF2-40B4-BE49-F238E27FC236}">
                <a16:creationId xmlns:a16="http://schemas.microsoft.com/office/drawing/2014/main" id="{4B3DF5A2-FC4C-9B01-644F-6477E46DC0E1}"/>
              </a:ext>
            </a:extLst>
          </p:cNvPr>
          <p:cNvGrpSpPr/>
          <p:nvPr/>
        </p:nvGrpSpPr>
        <p:grpSpPr>
          <a:xfrm>
            <a:off x="359420" y="1969587"/>
            <a:ext cx="11463634" cy="1031051"/>
            <a:chOff x="359420" y="1951927"/>
            <a:chExt cx="11463634" cy="1031051"/>
          </a:xfrm>
        </p:grpSpPr>
        <p:sp>
          <p:nvSpPr>
            <p:cNvPr id="5" name="TextBox 4">
              <a:extLst>
                <a:ext uri="{FF2B5EF4-FFF2-40B4-BE49-F238E27FC236}">
                  <a16:creationId xmlns:a16="http://schemas.microsoft.com/office/drawing/2014/main" id="{43A28645-E72D-128C-DAE7-529F379FC3BE}"/>
                </a:ext>
              </a:extLst>
            </p:cNvPr>
            <p:cNvSpPr txBox="1"/>
            <p:nvPr/>
          </p:nvSpPr>
          <p:spPr>
            <a:xfrm>
              <a:off x="359420" y="1951927"/>
              <a:ext cx="3370752" cy="1031051"/>
            </a:xfrm>
            <a:prstGeom prst="rect">
              <a:avLst/>
            </a:prstGeom>
            <a:noFill/>
          </p:spPr>
          <p:txBody>
            <a:bodyPr wrap="square" rtlCol="0" anchor="ctr">
              <a:spAutoFit/>
            </a:bodyPr>
            <a:lstStyle/>
            <a:p>
              <a:pPr>
                <a:spcAft>
                  <a:spcPts val="300"/>
                </a:spcAft>
              </a:pPr>
              <a:r>
                <a:rPr lang="en-US" sz="1200" b="1" dirty="0">
                  <a:solidFill>
                    <a:schemeClr val="bg1"/>
                  </a:solidFill>
                </a:rPr>
                <a:t>Comprehensive Coverage</a:t>
              </a:r>
            </a:p>
            <a:p>
              <a:pPr>
                <a:spcAft>
                  <a:spcPts val="300"/>
                </a:spcAft>
              </a:pPr>
              <a:r>
                <a:rPr lang="en-US" sz="1100" dirty="0">
                  <a:solidFill>
                    <a:schemeClr val="bg1"/>
                  </a:solidFill>
                </a:rPr>
                <a:t>Monitor servers, networks, and applications from a single interface, ensuring that no component </a:t>
              </a:r>
            </a:p>
            <a:p>
              <a:pPr>
                <a:spcAft>
                  <a:spcPts val="300"/>
                </a:spcAft>
              </a:pPr>
              <a:r>
                <a:rPr lang="en-US" sz="1100" dirty="0">
                  <a:solidFill>
                    <a:schemeClr val="bg1"/>
                  </a:solidFill>
                </a:rPr>
                <a:t>goes unnoticed.</a:t>
              </a:r>
            </a:p>
          </p:txBody>
        </p:sp>
        <p:sp>
          <p:nvSpPr>
            <p:cNvPr id="28" name="TextBox 27">
              <a:extLst>
                <a:ext uri="{FF2B5EF4-FFF2-40B4-BE49-F238E27FC236}">
                  <a16:creationId xmlns:a16="http://schemas.microsoft.com/office/drawing/2014/main" id="{A5158227-636A-7E90-2411-7A6DFACFF7FE}"/>
                </a:ext>
              </a:extLst>
            </p:cNvPr>
            <p:cNvSpPr txBox="1"/>
            <p:nvPr/>
          </p:nvSpPr>
          <p:spPr>
            <a:xfrm>
              <a:off x="8452302" y="2055801"/>
              <a:ext cx="3370752" cy="823302"/>
            </a:xfrm>
            <a:prstGeom prst="rect">
              <a:avLst/>
            </a:prstGeom>
            <a:noFill/>
          </p:spPr>
          <p:txBody>
            <a:bodyPr wrap="square" rtlCol="0" anchor="ctr">
              <a:spAutoFit/>
            </a:bodyPr>
            <a:lstStyle/>
            <a:p>
              <a:pPr algn="r">
                <a:spcAft>
                  <a:spcPts val="300"/>
                </a:spcAft>
              </a:pPr>
              <a:r>
                <a:rPr lang="en-US" sz="1200" b="1" dirty="0">
                  <a:solidFill>
                    <a:schemeClr val="bg1"/>
                  </a:solidFill>
                </a:rPr>
                <a:t>Instantaneous Performance Metrics </a:t>
              </a:r>
            </a:p>
            <a:p>
              <a:pPr algn="r">
                <a:spcAft>
                  <a:spcPts val="300"/>
                </a:spcAft>
              </a:pPr>
              <a:r>
                <a:rPr lang="en-US" sz="1100" dirty="0">
                  <a:solidFill>
                    <a:schemeClr val="bg1"/>
                  </a:solidFill>
                </a:rPr>
                <a:t>Track CPU usage, memory consumption, disk I/O, network latency, and application response times in real-time.</a:t>
              </a:r>
            </a:p>
          </p:txBody>
        </p:sp>
      </p:grpSp>
      <p:grpSp>
        <p:nvGrpSpPr>
          <p:cNvPr id="31" name="Group 30">
            <a:extLst>
              <a:ext uri="{FF2B5EF4-FFF2-40B4-BE49-F238E27FC236}">
                <a16:creationId xmlns:a16="http://schemas.microsoft.com/office/drawing/2014/main" id="{631465E0-F23B-61DC-8C13-D0DC181557B6}"/>
              </a:ext>
            </a:extLst>
          </p:cNvPr>
          <p:cNvGrpSpPr/>
          <p:nvPr/>
        </p:nvGrpSpPr>
        <p:grpSpPr>
          <a:xfrm>
            <a:off x="359420" y="3188169"/>
            <a:ext cx="11463634" cy="823302"/>
            <a:chOff x="359420" y="2055802"/>
            <a:chExt cx="11463634" cy="823302"/>
          </a:xfrm>
        </p:grpSpPr>
        <p:sp>
          <p:nvSpPr>
            <p:cNvPr id="32" name="TextBox 31">
              <a:extLst>
                <a:ext uri="{FF2B5EF4-FFF2-40B4-BE49-F238E27FC236}">
                  <a16:creationId xmlns:a16="http://schemas.microsoft.com/office/drawing/2014/main" id="{2C2B2A48-E619-E405-F2FE-3AF5D42435A7}"/>
                </a:ext>
              </a:extLst>
            </p:cNvPr>
            <p:cNvSpPr txBox="1"/>
            <p:nvPr/>
          </p:nvSpPr>
          <p:spPr>
            <a:xfrm>
              <a:off x="359420" y="2055802"/>
              <a:ext cx="3370752" cy="823302"/>
            </a:xfrm>
            <a:prstGeom prst="rect">
              <a:avLst/>
            </a:prstGeom>
            <a:noFill/>
          </p:spPr>
          <p:txBody>
            <a:bodyPr wrap="square" rtlCol="0" anchor="ctr">
              <a:spAutoFit/>
            </a:bodyPr>
            <a:lstStyle/>
            <a:p>
              <a:pPr>
                <a:spcAft>
                  <a:spcPts val="300"/>
                </a:spcAft>
              </a:pPr>
              <a:r>
                <a:rPr lang="en-US" sz="1200" b="1" dirty="0">
                  <a:solidFill>
                    <a:schemeClr val="bg1"/>
                  </a:solidFill>
                </a:rPr>
                <a:t>Dynamic Thresholds </a:t>
              </a:r>
            </a:p>
            <a:p>
              <a:pPr>
                <a:spcAft>
                  <a:spcPts val="300"/>
                </a:spcAft>
              </a:pPr>
              <a:r>
                <a:rPr lang="en-US" sz="1100" dirty="0">
                  <a:solidFill>
                    <a:schemeClr val="bg1"/>
                  </a:solidFill>
                </a:rPr>
                <a:t>Set customizable thresholds for alerts based on historical performance data and predictive analytics.</a:t>
              </a:r>
            </a:p>
          </p:txBody>
        </p:sp>
        <p:sp>
          <p:nvSpPr>
            <p:cNvPr id="35" name="TextBox 34">
              <a:extLst>
                <a:ext uri="{FF2B5EF4-FFF2-40B4-BE49-F238E27FC236}">
                  <a16:creationId xmlns:a16="http://schemas.microsoft.com/office/drawing/2014/main" id="{A13E2634-132F-75F3-EC46-837B0DC70C7C}"/>
                </a:ext>
              </a:extLst>
            </p:cNvPr>
            <p:cNvSpPr txBox="1"/>
            <p:nvPr/>
          </p:nvSpPr>
          <p:spPr>
            <a:xfrm>
              <a:off x="8452302" y="2055802"/>
              <a:ext cx="3370752" cy="823302"/>
            </a:xfrm>
            <a:prstGeom prst="rect">
              <a:avLst/>
            </a:prstGeom>
            <a:noFill/>
          </p:spPr>
          <p:txBody>
            <a:bodyPr wrap="square" rtlCol="0" anchor="ctr">
              <a:spAutoFit/>
            </a:bodyPr>
            <a:lstStyle/>
            <a:p>
              <a:pPr algn="r">
                <a:spcAft>
                  <a:spcPts val="300"/>
                </a:spcAft>
              </a:pPr>
              <a:r>
                <a:rPr lang="en-US" sz="1200" b="1" dirty="0">
                  <a:solidFill>
                    <a:schemeClr val="bg1"/>
                  </a:solidFill>
                </a:rPr>
                <a:t>Multi-Channel Alerts </a:t>
              </a:r>
            </a:p>
            <a:p>
              <a:pPr algn="r">
                <a:spcAft>
                  <a:spcPts val="300"/>
                </a:spcAft>
              </a:pPr>
              <a:r>
                <a:rPr lang="en-US" sz="1100" dirty="0">
                  <a:solidFill>
                    <a:schemeClr val="bg1"/>
                  </a:solidFill>
                </a:rPr>
                <a:t>Receive alerts via email, SMS, or through integrations with collaboration tools like Slack or Microsoft Teams.</a:t>
              </a:r>
            </a:p>
          </p:txBody>
        </p:sp>
      </p:grpSp>
      <p:grpSp>
        <p:nvGrpSpPr>
          <p:cNvPr id="39" name="Group 38">
            <a:extLst>
              <a:ext uri="{FF2B5EF4-FFF2-40B4-BE49-F238E27FC236}">
                <a16:creationId xmlns:a16="http://schemas.microsoft.com/office/drawing/2014/main" id="{6DDDEA52-03C0-59A8-0F43-F02069D0A699}"/>
              </a:ext>
            </a:extLst>
          </p:cNvPr>
          <p:cNvGrpSpPr/>
          <p:nvPr/>
        </p:nvGrpSpPr>
        <p:grpSpPr>
          <a:xfrm>
            <a:off x="359420" y="4283640"/>
            <a:ext cx="11463634" cy="823302"/>
            <a:chOff x="359420" y="2055802"/>
            <a:chExt cx="11463634" cy="823302"/>
          </a:xfrm>
        </p:grpSpPr>
        <p:sp>
          <p:nvSpPr>
            <p:cNvPr id="40" name="TextBox 39">
              <a:extLst>
                <a:ext uri="{FF2B5EF4-FFF2-40B4-BE49-F238E27FC236}">
                  <a16:creationId xmlns:a16="http://schemas.microsoft.com/office/drawing/2014/main" id="{339DF47D-33A6-6F4D-F93A-0ACC5EEE27C5}"/>
                </a:ext>
              </a:extLst>
            </p:cNvPr>
            <p:cNvSpPr txBox="1"/>
            <p:nvPr/>
          </p:nvSpPr>
          <p:spPr>
            <a:xfrm>
              <a:off x="359420" y="2055802"/>
              <a:ext cx="3370752" cy="823302"/>
            </a:xfrm>
            <a:prstGeom prst="rect">
              <a:avLst/>
            </a:prstGeom>
            <a:noFill/>
          </p:spPr>
          <p:txBody>
            <a:bodyPr wrap="square" rtlCol="0" anchor="ctr">
              <a:spAutoFit/>
            </a:bodyPr>
            <a:lstStyle/>
            <a:p>
              <a:pPr>
                <a:spcAft>
                  <a:spcPts val="300"/>
                </a:spcAft>
              </a:pPr>
              <a:r>
                <a:rPr lang="en-US" sz="1200" b="1" dirty="0">
                  <a:solidFill>
                    <a:schemeClr val="bg1"/>
                  </a:solidFill>
                </a:rPr>
                <a:t>Severity-Based Notifications</a:t>
              </a:r>
            </a:p>
            <a:p>
              <a:pPr>
                <a:spcAft>
                  <a:spcPts val="300"/>
                </a:spcAft>
              </a:pPr>
              <a:r>
                <a:rPr lang="en-US" sz="1100" dirty="0">
                  <a:solidFill>
                    <a:schemeClr val="bg1"/>
                  </a:solidFill>
                </a:rPr>
                <a:t>Categorize alerts by severity (Critical, Warning, Information) to prioritize and response and efforts effectively.</a:t>
              </a:r>
            </a:p>
          </p:txBody>
        </p:sp>
        <p:sp>
          <p:nvSpPr>
            <p:cNvPr id="46" name="TextBox 45">
              <a:extLst>
                <a:ext uri="{FF2B5EF4-FFF2-40B4-BE49-F238E27FC236}">
                  <a16:creationId xmlns:a16="http://schemas.microsoft.com/office/drawing/2014/main" id="{2EA3D009-723E-92A9-5D23-C3E6BDAA1F3D}"/>
                </a:ext>
              </a:extLst>
            </p:cNvPr>
            <p:cNvSpPr txBox="1"/>
            <p:nvPr/>
          </p:nvSpPr>
          <p:spPr>
            <a:xfrm>
              <a:off x="8452302" y="2055802"/>
              <a:ext cx="3370752" cy="823302"/>
            </a:xfrm>
            <a:prstGeom prst="rect">
              <a:avLst/>
            </a:prstGeom>
            <a:noFill/>
          </p:spPr>
          <p:txBody>
            <a:bodyPr wrap="square" rtlCol="0" anchor="ctr">
              <a:spAutoFit/>
            </a:bodyPr>
            <a:lstStyle/>
            <a:p>
              <a:pPr algn="r">
                <a:spcAft>
                  <a:spcPts val="300"/>
                </a:spcAft>
              </a:pPr>
              <a:r>
                <a:rPr lang="en-US" sz="1200" b="1" dirty="0">
                  <a:solidFill>
                    <a:schemeClr val="bg1"/>
                  </a:solidFill>
                </a:rPr>
                <a:t>Incident Escalation Policies</a:t>
              </a:r>
              <a:r>
                <a:rPr lang="en-US" sz="1200" dirty="0">
                  <a:solidFill>
                    <a:schemeClr val="bg1"/>
                  </a:solidFill>
                </a:rPr>
                <a:t> </a:t>
              </a:r>
            </a:p>
            <a:p>
              <a:pPr algn="r">
                <a:spcAft>
                  <a:spcPts val="300"/>
                </a:spcAft>
              </a:pPr>
              <a:r>
                <a:rPr lang="en-US" sz="1100" dirty="0">
                  <a:solidFill>
                    <a:schemeClr val="bg1"/>
                  </a:solidFill>
                </a:rPr>
                <a:t>Implement automatic escalation procedures to ensure critical issues receive timely attention from relevant stakeholders. </a:t>
              </a:r>
            </a:p>
          </p:txBody>
        </p:sp>
      </p:grpSp>
      <p:grpSp>
        <p:nvGrpSpPr>
          <p:cNvPr id="52" name="Group 51">
            <a:extLst>
              <a:ext uri="{FF2B5EF4-FFF2-40B4-BE49-F238E27FC236}">
                <a16:creationId xmlns:a16="http://schemas.microsoft.com/office/drawing/2014/main" id="{F503C16B-3461-16D7-D7D1-5A36C5C78BC9}"/>
              </a:ext>
            </a:extLst>
          </p:cNvPr>
          <p:cNvGrpSpPr/>
          <p:nvPr/>
        </p:nvGrpSpPr>
        <p:grpSpPr>
          <a:xfrm>
            <a:off x="359420" y="5471444"/>
            <a:ext cx="11463634" cy="823302"/>
            <a:chOff x="359420" y="2055802"/>
            <a:chExt cx="11463634" cy="823302"/>
          </a:xfrm>
        </p:grpSpPr>
        <p:sp>
          <p:nvSpPr>
            <p:cNvPr id="64" name="TextBox 63">
              <a:extLst>
                <a:ext uri="{FF2B5EF4-FFF2-40B4-BE49-F238E27FC236}">
                  <a16:creationId xmlns:a16="http://schemas.microsoft.com/office/drawing/2014/main" id="{5FFD838E-49D7-E046-B05B-DF44F61AAAD9}"/>
                </a:ext>
              </a:extLst>
            </p:cNvPr>
            <p:cNvSpPr txBox="1"/>
            <p:nvPr/>
          </p:nvSpPr>
          <p:spPr>
            <a:xfrm>
              <a:off x="359420" y="2055802"/>
              <a:ext cx="3370752" cy="823302"/>
            </a:xfrm>
            <a:prstGeom prst="rect">
              <a:avLst/>
            </a:prstGeom>
            <a:noFill/>
          </p:spPr>
          <p:txBody>
            <a:bodyPr wrap="square" rtlCol="0" anchor="ctr">
              <a:spAutoFit/>
            </a:bodyPr>
            <a:lstStyle/>
            <a:p>
              <a:pPr>
                <a:spcAft>
                  <a:spcPts val="300"/>
                </a:spcAft>
              </a:pPr>
              <a:r>
                <a:rPr lang="en-US" sz="1200" b="1" dirty="0">
                  <a:solidFill>
                    <a:schemeClr val="bg1"/>
                  </a:solidFill>
                </a:rPr>
                <a:t>User-Friendly Interface </a:t>
              </a:r>
            </a:p>
            <a:p>
              <a:pPr>
                <a:spcAft>
                  <a:spcPts val="300"/>
                </a:spcAft>
              </a:pPr>
              <a:r>
                <a:rPr lang="en-US" sz="1100" dirty="0">
                  <a:solidFill>
                    <a:schemeClr val="bg1"/>
                  </a:solidFill>
                </a:rPr>
                <a:t>Customize your dashboards to showcase the most relevant data for your organization, offering a visual, intuitive experience.</a:t>
              </a:r>
            </a:p>
          </p:txBody>
        </p:sp>
        <p:sp>
          <p:nvSpPr>
            <p:cNvPr id="65" name="TextBox 64">
              <a:extLst>
                <a:ext uri="{FF2B5EF4-FFF2-40B4-BE49-F238E27FC236}">
                  <a16:creationId xmlns:a16="http://schemas.microsoft.com/office/drawing/2014/main" id="{525EB9B5-8F83-A290-E83C-856B7DEC9C6C}"/>
                </a:ext>
              </a:extLst>
            </p:cNvPr>
            <p:cNvSpPr txBox="1"/>
            <p:nvPr/>
          </p:nvSpPr>
          <p:spPr>
            <a:xfrm>
              <a:off x="8452302" y="2140440"/>
              <a:ext cx="3370752" cy="654025"/>
            </a:xfrm>
            <a:prstGeom prst="rect">
              <a:avLst/>
            </a:prstGeom>
            <a:noFill/>
          </p:spPr>
          <p:txBody>
            <a:bodyPr wrap="square" rtlCol="0" anchor="ctr">
              <a:spAutoFit/>
            </a:bodyPr>
            <a:lstStyle/>
            <a:p>
              <a:pPr algn="r">
                <a:spcAft>
                  <a:spcPts val="300"/>
                </a:spcAft>
              </a:pPr>
              <a:r>
                <a:rPr lang="en-US" sz="1200" b="1" dirty="0">
                  <a:solidFill>
                    <a:schemeClr val="bg1"/>
                  </a:solidFill>
                </a:rPr>
                <a:t>Drag-and-Drop Functionality</a:t>
              </a:r>
            </a:p>
            <a:p>
              <a:pPr algn="r">
                <a:spcAft>
                  <a:spcPts val="300"/>
                </a:spcAft>
              </a:pPr>
              <a:r>
                <a:rPr lang="en-US" sz="1100" dirty="0">
                  <a:solidFill>
                    <a:schemeClr val="bg1"/>
                  </a:solidFill>
                </a:rPr>
                <a:t>Easily add or rearrange widgets to tailor dashboards to specific operational needs.</a:t>
              </a:r>
            </a:p>
          </p:txBody>
        </p:sp>
      </p:grpSp>
      <p:cxnSp>
        <p:nvCxnSpPr>
          <p:cNvPr id="66" name="Straight Connector 65">
            <a:extLst>
              <a:ext uri="{FF2B5EF4-FFF2-40B4-BE49-F238E27FC236}">
                <a16:creationId xmlns:a16="http://schemas.microsoft.com/office/drawing/2014/main" id="{EBE51479-DB3F-1064-DF0C-8A3E95A8D3FB}"/>
              </a:ext>
            </a:extLst>
          </p:cNvPr>
          <p:cNvCxnSpPr>
            <a:cxnSpLocks/>
          </p:cNvCxnSpPr>
          <p:nvPr/>
        </p:nvCxnSpPr>
        <p:spPr>
          <a:xfrm>
            <a:off x="342900" y="3098251"/>
            <a:ext cx="11285877" cy="0"/>
          </a:xfrm>
          <a:prstGeom prst="line">
            <a:avLst/>
          </a:prstGeom>
          <a:ln w="3175">
            <a:gradFill flip="none" rotWithShape="1">
              <a:gsLst>
                <a:gs pos="0">
                  <a:schemeClr val="accent1">
                    <a:lumMod val="5000"/>
                    <a:lumOff val="95000"/>
                    <a:alpha val="9000"/>
                  </a:schemeClr>
                </a:gs>
                <a:gs pos="52000">
                  <a:schemeClr val="bg1"/>
                </a:gs>
                <a:gs pos="100000">
                  <a:schemeClr val="bg1">
                    <a:alpha val="900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8A087FCA-88A5-6F9F-53DF-C74EFFA662CF}"/>
              </a:ext>
            </a:extLst>
          </p:cNvPr>
          <p:cNvCxnSpPr>
            <a:cxnSpLocks/>
          </p:cNvCxnSpPr>
          <p:nvPr/>
        </p:nvCxnSpPr>
        <p:spPr>
          <a:xfrm>
            <a:off x="342900" y="4101389"/>
            <a:ext cx="11285877" cy="0"/>
          </a:xfrm>
          <a:prstGeom prst="line">
            <a:avLst/>
          </a:prstGeom>
          <a:ln w="3175">
            <a:gradFill flip="none" rotWithShape="1">
              <a:gsLst>
                <a:gs pos="0">
                  <a:schemeClr val="accent1">
                    <a:lumMod val="5000"/>
                    <a:lumOff val="95000"/>
                    <a:alpha val="9000"/>
                  </a:schemeClr>
                </a:gs>
                <a:gs pos="52000">
                  <a:schemeClr val="bg1"/>
                </a:gs>
                <a:gs pos="100000">
                  <a:schemeClr val="bg1">
                    <a:alpha val="900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710DA8F3-A7BD-2E46-9CD9-70C834EF3B91}"/>
              </a:ext>
            </a:extLst>
          </p:cNvPr>
          <p:cNvCxnSpPr>
            <a:cxnSpLocks/>
          </p:cNvCxnSpPr>
          <p:nvPr/>
        </p:nvCxnSpPr>
        <p:spPr>
          <a:xfrm>
            <a:off x="342900" y="5289193"/>
            <a:ext cx="11285877" cy="0"/>
          </a:xfrm>
          <a:prstGeom prst="line">
            <a:avLst/>
          </a:prstGeom>
          <a:ln w="3175">
            <a:gradFill flip="none" rotWithShape="1">
              <a:gsLst>
                <a:gs pos="0">
                  <a:schemeClr val="accent1">
                    <a:lumMod val="5000"/>
                    <a:lumOff val="95000"/>
                    <a:alpha val="9000"/>
                  </a:schemeClr>
                </a:gs>
                <a:gs pos="52000">
                  <a:schemeClr val="bg1"/>
                </a:gs>
                <a:gs pos="100000">
                  <a:schemeClr val="bg1">
                    <a:alpha val="9000"/>
                  </a:schemeClr>
                </a:gs>
              </a:gsLst>
              <a:lin ang="0" scaled="1"/>
              <a:tileRect/>
            </a:gradFill>
          </a:ln>
        </p:spPr>
        <p:style>
          <a:lnRef idx="1">
            <a:schemeClr val="accent1"/>
          </a:lnRef>
          <a:fillRef idx="0">
            <a:schemeClr val="accent1"/>
          </a:fillRef>
          <a:effectRef idx="0">
            <a:schemeClr val="accent1"/>
          </a:effectRef>
          <a:fontRef idx="minor">
            <a:schemeClr val="tx1"/>
          </a:fontRef>
        </p:style>
      </p:cxnSp>
      <p:grpSp>
        <p:nvGrpSpPr>
          <p:cNvPr id="77" name="Group 76">
            <a:extLst>
              <a:ext uri="{FF2B5EF4-FFF2-40B4-BE49-F238E27FC236}">
                <a16:creationId xmlns:a16="http://schemas.microsoft.com/office/drawing/2014/main" id="{B6127145-0691-094A-E4F4-B62A21D919C1}"/>
              </a:ext>
            </a:extLst>
          </p:cNvPr>
          <p:cNvGrpSpPr/>
          <p:nvPr/>
        </p:nvGrpSpPr>
        <p:grpSpPr>
          <a:xfrm>
            <a:off x="3588691" y="2629244"/>
            <a:ext cx="5014619" cy="2944289"/>
            <a:chOff x="2674516" y="1955802"/>
            <a:chExt cx="3794972" cy="2228184"/>
          </a:xfrm>
        </p:grpSpPr>
        <p:pic>
          <p:nvPicPr>
            <p:cNvPr id="78" name="Picture 77" descr="A screenshot of a computer&#10;&#10;AI-generated content may be incorrect.">
              <a:extLst>
                <a:ext uri="{FF2B5EF4-FFF2-40B4-BE49-F238E27FC236}">
                  <a16:creationId xmlns:a16="http://schemas.microsoft.com/office/drawing/2014/main" id="{D2C12177-1D18-39CD-88D7-45EF98C6005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44077" y="2116097"/>
              <a:ext cx="2863024" cy="1793997"/>
            </a:xfrm>
            <a:prstGeom prst="rect">
              <a:avLst/>
            </a:prstGeom>
          </p:spPr>
        </p:pic>
        <p:grpSp>
          <p:nvGrpSpPr>
            <p:cNvPr id="79" name="Group 78">
              <a:extLst>
                <a:ext uri="{FF2B5EF4-FFF2-40B4-BE49-F238E27FC236}">
                  <a16:creationId xmlns:a16="http://schemas.microsoft.com/office/drawing/2014/main" id="{BAA594E4-763A-AD62-8970-0C11ED791145}"/>
                </a:ext>
              </a:extLst>
            </p:cNvPr>
            <p:cNvGrpSpPr/>
            <p:nvPr/>
          </p:nvGrpSpPr>
          <p:grpSpPr>
            <a:xfrm>
              <a:off x="2674516" y="1955802"/>
              <a:ext cx="3794972" cy="2228184"/>
              <a:chOff x="1091303" y="490537"/>
              <a:chExt cx="10009393" cy="5876925"/>
            </a:xfrm>
          </p:grpSpPr>
          <p:pic>
            <p:nvPicPr>
              <p:cNvPr id="80" name="Picture 79">
                <a:extLst>
                  <a:ext uri="{FF2B5EF4-FFF2-40B4-BE49-F238E27FC236}">
                    <a16:creationId xmlns:a16="http://schemas.microsoft.com/office/drawing/2014/main" id="{643E84DD-3021-B9A9-4604-1F9352ED2DA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91303" y="490537"/>
                <a:ext cx="10009393" cy="5876925"/>
              </a:xfrm>
              <a:prstGeom prst="rect">
                <a:avLst/>
              </a:prstGeom>
            </p:spPr>
          </p:pic>
          <p:sp>
            <p:nvSpPr>
              <p:cNvPr id="81" name="Rectangle 80">
                <a:extLst>
                  <a:ext uri="{FF2B5EF4-FFF2-40B4-BE49-F238E27FC236}">
                    <a16:creationId xmlns:a16="http://schemas.microsoft.com/office/drawing/2014/main" id="{26207B68-5EF8-F548-83E2-76C8CC5D408D}"/>
                  </a:ext>
                </a:extLst>
              </p:cNvPr>
              <p:cNvSpPr/>
              <p:nvPr/>
            </p:nvSpPr>
            <p:spPr>
              <a:xfrm>
                <a:off x="5581650" y="5848348"/>
                <a:ext cx="785813" cy="161925"/>
              </a:xfrm>
              <a:prstGeom prst="rect">
                <a:avLst/>
              </a:prstGeom>
              <a:solidFill>
                <a:srgbClr val="2321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spTree>
    <p:extLst>
      <p:ext uri="{BB962C8B-B14F-4D97-AF65-F5344CB8AC3E}">
        <p14:creationId xmlns:p14="http://schemas.microsoft.com/office/powerpoint/2010/main" val="345959095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A4D12B-6F3C-2629-63CD-0F14DC9135E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001EE61-58EB-251B-2114-FDDEC2CB492C}"/>
              </a:ext>
            </a:extLst>
          </p:cNvPr>
          <p:cNvSpPr/>
          <p:nvPr/>
        </p:nvSpPr>
        <p:spPr>
          <a:xfrm>
            <a:off x="604334" y="786196"/>
            <a:ext cx="3447161" cy="747338"/>
          </a:xfrm>
          <a:prstGeom prst="rect">
            <a:avLst/>
          </a:prstGeom>
          <a:effectLst>
            <a:softEdge rad="254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Rounded Corners 4">
            <a:extLst>
              <a:ext uri="{FF2B5EF4-FFF2-40B4-BE49-F238E27FC236}">
                <a16:creationId xmlns:a16="http://schemas.microsoft.com/office/drawing/2014/main" id="{7E97385D-EFC0-8589-6068-6F2525E8EE7D}"/>
              </a:ext>
            </a:extLst>
          </p:cNvPr>
          <p:cNvSpPr/>
          <p:nvPr/>
        </p:nvSpPr>
        <p:spPr>
          <a:xfrm>
            <a:off x="457200" y="2125172"/>
            <a:ext cx="11277600" cy="4351828"/>
          </a:xfrm>
          <a:prstGeom prst="roundRect">
            <a:avLst>
              <a:gd name="adj" fmla="val 3327"/>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2" name="Straight Connector 1">
            <a:extLst>
              <a:ext uri="{FF2B5EF4-FFF2-40B4-BE49-F238E27FC236}">
                <a16:creationId xmlns:a16="http://schemas.microsoft.com/office/drawing/2014/main" id="{5C8D6695-1AF8-1572-F65B-9F0E82A23437}"/>
              </a:ext>
            </a:extLst>
          </p:cNvPr>
          <p:cNvCxnSpPr>
            <a:cxnSpLocks/>
          </p:cNvCxnSpPr>
          <p:nvPr/>
        </p:nvCxnSpPr>
        <p:spPr>
          <a:xfrm>
            <a:off x="0" y="688322"/>
            <a:ext cx="121920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36" name="Picture 35" descr="A blue and black text&#10;&#10;Description automatically generated">
            <a:extLst>
              <a:ext uri="{FF2B5EF4-FFF2-40B4-BE49-F238E27FC236}">
                <a16:creationId xmlns:a16="http://schemas.microsoft.com/office/drawing/2014/main" id="{782F4B20-B542-5201-171F-F19C03AF25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9270" y="204233"/>
            <a:ext cx="1466742" cy="277332"/>
          </a:xfrm>
          <a:prstGeom prst="rect">
            <a:avLst/>
          </a:prstGeom>
        </p:spPr>
      </p:pic>
      <p:sp>
        <p:nvSpPr>
          <p:cNvPr id="4" name="TextBox 3">
            <a:extLst>
              <a:ext uri="{FF2B5EF4-FFF2-40B4-BE49-F238E27FC236}">
                <a16:creationId xmlns:a16="http://schemas.microsoft.com/office/drawing/2014/main" id="{C6454084-6CBC-2518-AF59-F38B15BA5457}"/>
              </a:ext>
            </a:extLst>
          </p:cNvPr>
          <p:cNvSpPr txBox="1"/>
          <p:nvPr/>
        </p:nvSpPr>
        <p:spPr>
          <a:xfrm>
            <a:off x="662551" y="845129"/>
            <a:ext cx="8742641" cy="1138773"/>
          </a:xfrm>
          <a:prstGeom prst="rect">
            <a:avLst/>
          </a:prstGeom>
          <a:noFill/>
          <a:effectLst/>
        </p:spPr>
        <p:txBody>
          <a:bodyPr wrap="square" rtlCol="0">
            <a:spAutoFit/>
          </a:bodyPr>
          <a:lstStyle/>
          <a:p>
            <a:pPr defTabSz="457189"/>
            <a:r>
              <a:rPr lang="en-US" sz="4000" b="1" dirty="0">
                <a:solidFill>
                  <a:schemeClr val="bg1"/>
                </a:solidFill>
                <a:latin typeface="+mj-lt"/>
              </a:rPr>
              <a:t>Nutanix</a:t>
            </a:r>
            <a:r>
              <a:rPr lang="en-US" sz="3600" b="1" dirty="0">
                <a:solidFill>
                  <a:schemeClr val="bg1"/>
                </a:solidFill>
                <a:latin typeface="+mj-lt"/>
              </a:rPr>
              <a:t> </a:t>
            </a:r>
          </a:p>
          <a:p>
            <a:pPr defTabSz="457189"/>
            <a:r>
              <a:rPr lang="en-US" sz="2800" b="1" dirty="0">
                <a:solidFill>
                  <a:prstClr val="black"/>
                </a:solidFill>
                <a:latin typeface="+mj-lt"/>
              </a:rPr>
              <a:t>	</a:t>
            </a:r>
            <a:r>
              <a:rPr lang="en-US" sz="2800" b="1" dirty="0">
                <a:latin typeface="+mj-lt"/>
              </a:rPr>
              <a:t>Detailed Management Dashboards </a:t>
            </a:r>
          </a:p>
        </p:txBody>
      </p:sp>
      <p:sp>
        <p:nvSpPr>
          <p:cNvPr id="7" name="TextBox 6">
            <a:extLst>
              <a:ext uri="{FF2B5EF4-FFF2-40B4-BE49-F238E27FC236}">
                <a16:creationId xmlns:a16="http://schemas.microsoft.com/office/drawing/2014/main" id="{6C4EA9E8-60F4-703C-B741-422D183CF1AD}"/>
              </a:ext>
            </a:extLst>
          </p:cNvPr>
          <p:cNvSpPr txBox="1"/>
          <p:nvPr/>
        </p:nvSpPr>
        <p:spPr>
          <a:xfrm>
            <a:off x="604334" y="2434851"/>
            <a:ext cx="3114225" cy="646331"/>
          </a:xfrm>
          <a:prstGeom prst="rect">
            <a:avLst/>
          </a:prstGeom>
          <a:noFill/>
        </p:spPr>
        <p:txBody>
          <a:bodyPr wrap="square" rtlCol="0">
            <a:spAutoFit/>
          </a:bodyPr>
          <a:lstStyle/>
          <a:p>
            <a:r>
              <a:rPr lang="en-US" sz="1200" dirty="0"/>
              <a:t>NetWatch OPS allows for the integration of Nutanix API data in management dashboards. </a:t>
            </a:r>
          </a:p>
        </p:txBody>
      </p:sp>
      <p:sp>
        <p:nvSpPr>
          <p:cNvPr id="8" name="TextBox 7">
            <a:extLst>
              <a:ext uri="{FF2B5EF4-FFF2-40B4-BE49-F238E27FC236}">
                <a16:creationId xmlns:a16="http://schemas.microsoft.com/office/drawing/2014/main" id="{528460B9-51A4-806C-BDD4-13029CE08FF1}"/>
              </a:ext>
            </a:extLst>
          </p:cNvPr>
          <p:cNvSpPr txBox="1"/>
          <p:nvPr/>
        </p:nvSpPr>
        <p:spPr>
          <a:xfrm>
            <a:off x="604334" y="3320326"/>
            <a:ext cx="3114225" cy="830997"/>
          </a:xfrm>
          <a:prstGeom prst="rect">
            <a:avLst/>
          </a:prstGeom>
          <a:noFill/>
        </p:spPr>
        <p:txBody>
          <a:bodyPr wrap="square" rtlCol="0">
            <a:spAutoFit/>
          </a:bodyPr>
          <a:lstStyle/>
          <a:p>
            <a:r>
              <a:rPr lang="en-US" sz="1200" dirty="0"/>
              <a:t>The layout is customized by our team based on your requirements for latency, space utilization and compliance &amp; risk. </a:t>
            </a:r>
          </a:p>
        </p:txBody>
      </p:sp>
      <p:sp>
        <p:nvSpPr>
          <p:cNvPr id="9" name="TextBox 8">
            <a:extLst>
              <a:ext uri="{FF2B5EF4-FFF2-40B4-BE49-F238E27FC236}">
                <a16:creationId xmlns:a16="http://schemas.microsoft.com/office/drawing/2014/main" id="{C8DFFB3E-A43F-37F8-8EDD-761773A68DDF}"/>
              </a:ext>
            </a:extLst>
          </p:cNvPr>
          <p:cNvSpPr txBox="1"/>
          <p:nvPr/>
        </p:nvSpPr>
        <p:spPr>
          <a:xfrm>
            <a:off x="604334" y="4303671"/>
            <a:ext cx="3114225" cy="1015663"/>
          </a:xfrm>
          <a:prstGeom prst="rect">
            <a:avLst/>
          </a:prstGeom>
          <a:noFill/>
        </p:spPr>
        <p:txBody>
          <a:bodyPr wrap="square" rtlCol="0">
            <a:spAutoFit/>
          </a:bodyPr>
          <a:lstStyle/>
          <a:p>
            <a:r>
              <a:rPr lang="en-US" sz="1200" dirty="0"/>
              <a:t>Since all data is captured and stored in Netwatch OPS backend, you can build reports for it or simply ask the Ai about utilization or latency or even about password alerts. </a:t>
            </a:r>
          </a:p>
        </p:txBody>
      </p:sp>
      <p:sp>
        <p:nvSpPr>
          <p:cNvPr id="10" name="TextBox 9">
            <a:extLst>
              <a:ext uri="{FF2B5EF4-FFF2-40B4-BE49-F238E27FC236}">
                <a16:creationId xmlns:a16="http://schemas.microsoft.com/office/drawing/2014/main" id="{2065E45D-71FF-9936-A2F7-0BBA701FFEA7}"/>
              </a:ext>
            </a:extLst>
          </p:cNvPr>
          <p:cNvSpPr txBox="1"/>
          <p:nvPr/>
        </p:nvSpPr>
        <p:spPr>
          <a:xfrm>
            <a:off x="604334" y="5515080"/>
            <a:ext cx="3114225" cy="954107"/>
          </a:xfrm>
          <a:prstGeom prst="rect">
            <a:avLst/>
          </a:prstGeom>
          <a:noFill/>
        </p:spPr>
        <p:txBody>
          <a:bodyPr wrap="square" rtlCol="0">
            <a:spAutoFit/>
          </a:bodyPr>
          <a:lstStyle/>
          <a:p>
            <a:r>
              <a:rPr lang="en-US" sz="1400" b="1" dirty="0">
                <a:solidFill>
                  <a:schemeClr val="accent1"/>
                </a:solidFill>
              </a:rPr>
              <a:t>NetWatch.Ai makes management of the Nutanix environment simple and efficient. </a:t>
            </a:r>
          </a:p>
        </p:txBody>
      </p:sp>
      <p:cxnSp>
        <p:nvCxnSpPr>
          <p:cNvPr id="11" name="Straight Connector 10">
            <a:extLst>
              <a:ext uri="{FF2B5EF4-FFF2-40B4-BE49-F238E27FC236}">
                <a16:creationId xmlns:a16="http://schemas.microsoft.com/office/drawing/2014/main" id="{EBE2BCED-A655-3DA5-1819-21220C8F73C1}"/>
              </a:ext>
            </a:extLst>
          </p:cNvPr>
          <p:cNvCxnSpPr>
            <a:cxnSpLocks/>
          </p:cNvCxnSpPr>
          <p:nvPr/>
        </p:nvCxnSpPr>
        <p:spPr>
          <a:xfrm>
            <a:off x="457200" y="3179055"/>
            <a:ext cx="3364401" cy="0"/>
          </a:xfrm>
          <a:prstGeom prst="line">
            <a:avLst/>
          </a:prstGeom>
          <a:ln w="9525">
            <a:solidFill>
              <a:schemeClr val="bg1">
                <a:lumMod val="50000"/>
                <a:alpha val="42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ED717E15-F627-F7F3-0C3B-C365AF18A1F3}"/>
              </a:ext>
            </a:extLst>
          </p:cNvPr>
          <p:cNvCxnSpPr>
            <a:cxnSpLocks/>
          </p:cNvCxnSpPr>
          <p:nvPr/>
        </p:nvCxnSpPr>
        <p:spPr>
          <a:xfrm>
            <a:off x="457200" y="4205798"/>
            <a:ext cx="3364401" cy="0"/>
          </a:xfrm>
          <a:prstGeom prst="line">
            <a:avLst/>
          </a:prstGeom>
          <a:ln w="9525">
            <a:solidFill>
              <a:schemeClr val="bg1">
                <a:lumMod val="50000"/>
                <a:alpha val="42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84F667D5-29E2-0D38-F8A0-D0C6240C5874}"/>
              </a:ext>
            </a:extLst>
          </p:cNvPr>
          <p:cNvCxnSpPr>
            <a:cxnSpLocks/>
          </p:cNvCxnSpPr>
          <p:nvPr/>
        </p:nvCxnSpPr>
        <p:spPr>
          <a:xfrm>
            <a:off x="457200" y="5417207"/>
            <a:ext cx="3364401" cy="0"/>
          </a:xfrm>
          <a:prstGeom prst="line">
            <a:avLst/>
          </a:prstGeom>
          <a:ln w="9525">
            <a:solidFill>
              <a:schemeClr val="bg1">
                <a:lumMod val="50000"/>
                <a:alpha val="42000"/>
              </a:schemeClr>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EF567827-0271-7FB7-F6AC-81B81AC089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86807" y="895080"/>
            <a:ext cx="834794" cy="584356"/>
          </a:xfrm>
          <a:prstGeom prst="rect">
            <a:avLst/>
          </a:prstGeom>
          <a:gradFill>
            <a:gsLst>
              <a:gs pos="0">
                <a:srgbClr val="91EBC2"/>
              </a:gs>
              <a:gs pos="74000">
                <a:schemeClr val="accent1">
                  <a:lumMod val="45000"/>
                  <a:lumOff val="55000"/>
                </a:schemeClr>
              </a:gs>
              <a:gs pos="83000">
                <a:schemeClr val="accent1">
                  <a:lumMod val="60000"/>
                  <a:lumOff val="40000"/>
                </a:schemeClr>
              </a:gs>
              <a:gs pos="100000">
                <a:schemeClr val="accent1">
                  <a:lumMod val="75000"/>
                </a:schemeClr>
              </a:gs>
            </a:gsLst>
            <a:lin ang="5400000" scaled="1"/>
          </a:gradFill>
        </p:spPr>
      </p:pic>
      <p:pic>
        <p:nvPicPr>
          <p:cNvPr id="19" name="Picture 18" descr="A screenshot of a computer&#10;&#10;AI-generated content may be incorrect.">
            <a:extLst>
              <a:ext uri="{FF2B5EF4-FFF2-40B4-BE49-F238E27FC236}">
                <a16:creationId xmlns:a16="http://schemas.microsoft.com/office/drawing/2014/main" id="{420A3BEA-E0F9-30BE-0120-2C78CE2327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43803" y="4148294"/>
            <a:ext cx="4366185" cy="1934256"/>
          </a:xfrm>
          <a:prstGeom prst="rect">
            <a:avLst/>
          </a:prstGeom>
          <a:effectLst>
            <a:outerShdw blurRad="50800" dist="38100" dir="5400000" algn="t" rotWithShape="0">
              <a:prstClr val="black">
                <a:alpha val="40000"/>
              </a:prstClr>
            </a:outerShdw>
            <a:softEdge rad="38100"/>
          </a:effectLst>
        </p:spPr>
      </p:pic>
      <p:pic>
        <p:nvPicPr>
          <p:cNvPr id="21" name="Picture 20" descr="A screenshot of a computer&#10;&#10;AI-generated content may be incorrect.">
            <a:extLst>
              <a:ext uri="{FF2B5EF4-FFF2-40B4-BE49-F238E27FC236}">
                <a16:creationId xmlns:a16="http://schemas.microsoft.com/office/drawing/2014/main" id="{1EC89D2D-4764-9093-AB69-6DCA49E8BDB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97177" y="2287720"/>
            <a:ext cx="4188410" cy="2282559"/>
          </a:xfrm>
          <a:prstGeom prst="rect">
            <a:avLst/>
          </a:prstGeom>
          <a:effectLst>
            <a:outerShdw blurRad="50800" dist="38100" dir="5400000" algn="t" rotWithShape="0">
              <a:prstClr val="black">
                <a:alpha val="40000"/>
              </a:prstClr>
            </a:outerShdw>
            <a:softEdge rad="38100"/>
          </a:effectLst>
        </p:spPr>
      </p:pic>
      <p:pic>
        <p:nvPicPr>
          <p:cNvPr id="16" name="Picture 15" descr="A screenshot of a computer&#10;&#10;AI-generated content may be incorrect.">
            <a:extLst>
              <a:ext uri="{FF2B5EF4-FFF2-40B4-BE49-F238E27FC236}">
                <a16:creationId xmlns:a16="http://schemas.microsoft.com/office/drawing/2014/main" id="{DBB6B9FC-E4D5-D890-A9A0-8DB2D8B9FE6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378936" y="3155087"/>
            <a:ext cx="4502998" cy="3014591"/>
          </a:xfrm>
          <a:prstGeom prst="rect">
            <a:avLst/>
          </a:prstGeom>
          <a:effectLst>
            <a:outerShdw blurRad="50800" dist="38100" dir="5400000" algn="t" rotWithShape="0">
              <a:prstClr val="black">
                <a:alpha val="40000"/>
              </a:prstClr>
            </a:outerShdw>
            <a:softEdge rad="38100"/>
          </a:effectLst>
        </p:spPr>
      </p:pic>
    </p:spTree>
    <p:extLst>
      <p:ext uri="{BB962C8B-B14F-4D97-AF65-F5344CB8AC3E}">
        <p14:creationId xmlns:p14="http://schemas.microsoft.com/office/powerpoint/2010/main" val="57143852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391529-932F-C067-14A0-42243D7B9946}"/>
            </a:ext>
          </a:extLst>
        </p:cNvPr>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655CCF52-F990-47E8-DF2C-BF364879492C}"/>
              </a:ext>
            </a:extLst>
          </p:cNvPr>
          <p:cNvSpPr/>
          <p:nvPr/>
        </p:nvSpPr>
        <p:spPr>
          <a:xfrm>
            <a:off x="457200" y="2125172"/>
            <a:ext cx="11277600" cy="4351828"/>
          </a:xfrm>
          <a:prstGeom prst="roundRect">
            <a:avLst>
              <a:gd name="adj" fmla="val 3327"/>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2" name="Straight Connector 1">
            <a:extLst>
              <a:ext uri="{FF2B5EF4-FFF2-40B4-BE49-F238E27FC236}">
                <a16:creationId xmlns:a16="http://schemas.microsoft.com/office/drawing/2014/main" id="{D3D8330F-B5F7-F64E-903E-F90849A262B2}"/>
              </a:ext>
            </a:extLst>
          </p:cNvPr>
          <p:cNvCxnSpPr>
            <a:cxnSpLocks/>
          </p:cNvCxnSpPr>
          <p:nvPr/>
        </p:nvCxnSpPr>
        <p:spPr>
          <a:xfrm>
            <a:off x="0" y="688322"/>
            <a:ext cx="121920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36" name="Picture 35" descr="A blue and black text&#10;&#10;Description automatically generated">
            <a:extLst>
              <a:ext uri="{FF2B5EF4-FFF2-40B4-BE49-F238E27FC236}">
                <a16:creationId xmlns:a16="http://schemas.microsoft.com/office/drawing/2014/main" id="{199A60CF-7C50-5976-9CF4-C139A7697A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9270" y="204233"/>
            <a:ext cx="1466742" cy="277332"/>
          </a:xfrm>
          <a:prstGeom prst="rect">
            <a:avLst/>
          </a:prstGeom>
        </p:spPr>
      </p:pic>
      <p:sp>
        <p:nvSpPr>
          <p:cNvPr id="4" name="TextBox 3">
            <a:extLst>
              <a:ext uri="{FF2B5EF4-FFF2-40B4-BE49-F238E27FC236}">
                <a16:creationId xmlns:a16="http://schemas.microsoft.com/office/drawing/2014/main" id="{2E4AB54F-3D58-1E88-5872-83302409E266}"/>
              </a:ext>
            </a:extLst>
          </p:cNvPr>
          <p:cNvSpPr txBox="1"/>
          <p:nvPr/>
        </p:nvSpPr>
        <p:spPr>
          <a:xfrm>
            <a:off x="359420" y="868139"/>
            <a:ext cx="8742641" cy="1077218"/>
          </a:xfrm>
          <a:prstGeom prst="rect">
            <a:avLst/>
          </a:prstGeom>
          <a:noFill/>
        </p:spPr>
        <p:txBody>
          <a:bodyPr wrap="square" rtlCol="0">
            <a:spAutoFit/>
          </a:bodyPr>
          <a:lstStyle/>
          <a:p>
            <a:pPr defTabSz="457189"/>
            <a:r>
              <a:rPr lang="en-US" sz="3600" b="1" dirty="0">
                <a:solidFill>
                  <a:schemeClr val="accent1"/>
                </a:solidFill>
                <a:latin typeface="+mj-lt"/>
              </a:rPr>
              <a:t>M365 </a:t>
            </a:r>
          </a:p>
          <a:p>
            <a:pPr defTabSz="457189"/>
            <a:r>
              <a:rPr lang="en-US" sz="2800" b="1" dirty="0">
                <a:solidFill>
                  <a:prstClr val="black"/>
                </a:solidFill>
                <a:latin typeface="+mj-lt"/>
              </a:rPr>
              <a:t>	Cloud Key Management Dashboards </a:t>
            </a:r>
          </a:p>
        </p:txBody>
      </p:sp>
      <p:pic>
        <p:nvPicPr>
          <p:cNvPr id="3" name="Picture 2">
            <a:extLst>
              <a:ext uri="{FF2B5EF4-FFF2-40B4-BE49-F238E27FC236}">
                <a16:creationId xmlns:a16="http://schemas.microsoft.com/office/drawing/2014/main" id="{4D67C31D-1179-D2A8-08D5-15F63157A130}"/>
              </a:ext>
            </a:extLst>
          </p:cNvPr>
          <p:cNvPicPr>
            <a:picLocks noChangeAspect="1"/>
          </p:cNvPicPr>
          <p:nvPr/>
        </p:nvPicPr>
        <p:blipFill>
          <a:blip r:embed="rId3">
            <a:extLst>
              <a:ext uri="{28A0092B-C50C-407E-A947-70E740481C1C}">
                <a14:useLocalDpi xmlns:a14="http://schemas.microsoft.com/office/drawing/2010/main" val="0"/>
              </a:ext>
            </a:extLst>
          </a:blip>
          <a:srcRect l="287" t="1634" r="3347" b="-1"/>
          <a:stretch/>
        </p:blipFill>
        <p:spPr>
          <a:xfrm>
            <a:off x="3821601" y="2125171"/>
            <a:ext cx="7913199" cy="4351823"/>
          </a:xfrm>
          <a:custGeom>
            <a:avLst/>
            <a:gdLst>
              <a:gd name="connsiteX0" fmla="*/ 0 w 6032503"/>
              <a:gd name="connsiteY0" fmla="*/ 0 h 3294888"/>
              <a:gd name="connsiteX1" fmla="*/ 5980906 w 6032503"/>
              <a:gd name="connsiteY1" fmla="*/ 0 h 3294888"/>
              <a:gd name="connsiteX2" fmla="*/ 5998193 w 6032503"/>
              <a:gd name="connsiteY2" fmla="*/ 11655 h 3294888"/>
              <a:gd name="connsiteX3" fmla="*/ 6032503 w 6032503"/>
              <a:gd name="connsiteY3" fmla="*/ 94487 h 3294888"/>
              <a:gd name="connsiteX4" fmla="*/ 6032503 w 6032503"/>
              <a:gd name="connsiteY4" fmla="*/ 3177746 h 3294888"/>
              <a:gd name="connsiteX5" fmla="*/ 5915361 w 6032503"/>
              <a:gd name="connsiteY5" fmla="*/ 3294888 h 3294888"/>
              <a:gd name="connsiteX6" fmla="*/ 0 w 6032503"/>
              <a:gd name="connsiteY6" fmla="*/ 3294888 h 3294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32503" h="3294888">
                <a:moveTo>
                  <a:pt x="0" y="0"/>
                </a:moveTo>
                <a:lnTo>
                  <a:pt x="5980906" y="0"/>
                </a:lnTo>
                <a:lnTo>
                  <a:pt x="5998193" y="11655"/>
                </a:lnTo>
                <a:cubicBezTo>
                  <a:pt x="6019391" y="32854"/>
                  <a:pt x="6032503" y="62139"/>
                  <a:pt x="6032503" y="94487"/>
                </a:cubicBezTo>
                <a:lnTo>
                  <a:pt x="6032503" y="3177746"/>
                </a:lnTo>
                <a:cubicBezTo>
                  <a:pt x="6032503" y="3242442"/>
                  <a:pt x="5980057" y="3294888"/>
                  <a:pt x="5915361" y="3294888"/>
                </a:cubicBezTo>
                <a:lnTo>
                  <a:pt x="0" y="3294888"/>
                </a:lnTo>
                <a:close/>
              </a:path>
            </a:pathLst>
          </a:custGeom>
        </p:spPr>
      </p:pic>
      <p:sp>
        <p:nvSpPr>
          <p:cNvPr id="7" name="TextBox 6">
            <a:extLst>
              <a:ext uri="{FF2B5EF4-FFF2-40B4-BE49-F238E27FC236}">
                <a16:creationId xmlns:a16="http://schemas.microsoft.com/office/drawing/2014/main" id="{80E75D90-DE72-2F10-2DA3-A69E87F6BEEA}"/>
              </a:ext>
            </a:extLst>
          </p:cNvPr>
          <p:cNvSpPr txBox="1"/>
          <p:nvPr/>
        </p:nvSpPr>
        <p:spPr>
          <a:xfrm>
            <a:off x="604334" y="2434851"/>
            <a:ext cx="3114225" cy="646331"/>
          </a:xfrm>
          <a:prstGeom prst="rect">
            <a:avLst/>
          </a:prstGeom>
          <a:noFill/>
        </p:spPr>
        <p:txBody>
          <a:bodyPr wrap="square" rtlCol="0">
            <a:spAutoFit/>
          </a:bodyPr>
          <a:lstStyle/>
          <a:p>
            <a:r>
              <a:rPr lang="en-US" sz="1200" dirty="0"/>
              <a:t>NetWatch OPS allows for the optional use of M365 management of keys from a quick dashboard view. </a:t>
            </a:r>
          </a:p>
        </p:txBody>
      </p:sp>
      <p:sp>
        <p:nvSpPr>
          <p:cNvPr id="8" name="TextBox 7">
            <a:extLst>
              <a:ext uri="{FF2B5EF4-FFF2-40B4-BE49-F238E27FC236}">
                <a16:creationId xmlns:a16="http://schemas.microsoft.com/office/drawing/2014/main" id="{8002D667-7D11-E34F-803D-BE204E60E99E}"/>
              </a:ext>
            </a:extLst>
          </p:cNvPr>
          <p:cNvSpPr txBox="1"/>
          <p:nvPr/>
        </p:nvSpPr>
        <p:spPr>
          <a:xfrm>
            <a:off x="604334" y="3276928"/>
            <a:ext cx="3114225" cy="830997"/>
          </a:xfrm>
          <a:prstGeom prst="rect">
            <a:avLst/>
          </a:prstGeom>
          <a:noFill/>
        </p:spPr>
        <p:txBody>
          <a:bodyPr wrap="square" rtlCol="0">
            <a:spAutoFit/>
          </a:bodyPr>
          <a:lstStyle/>
          <a:p>
            <a:r>
              <a:rPr lang="en-US" sz="1200" dirty="0"/>
              <a:t>The layout is customized based on your requirements for mailboxes, OneDrive, SharePoint or Teams metrics.</a:t>
            </a:r>
          </a:p>
        </p:txBody>
      </p:sp>
      <p:sp>
        <p:nvSpPr>
          <p:cNvPr id="9" name="TextBox 8">
            <a:extLst>
              <a:ext uri="{FF2B5EF4-FFF2-40B4-BE49-F238E27FC236}">
                <a16:creationId xmlns:a16="http://schemas.microsoft.com/office/drawing/2014/main" id="{AA00272B-7B21-8EFA-4237-780E7544A397}"/>
              </a:ext>
            </a:extLst>
          </p:cNvPr>
          <p:cNvSpPr txBox="1"/>
          <p:nvPr/>
        </p:nvSpPr>
        <p:spPr>
          <a:xfrm>
            <a:off x="604334" y="4303671"/>
            <a:ext cx="3114225" cy="1015663"/>
          </a:xfrm>
          <a:prstGeom prst="rect">
            <a:avLst/>
          </a:prstGeom>
          <a:noFill/>
        </p:spPr>
        <p:txBody>
          <a:bodyPr wrap="square" rtlCol="0">
            <a:spAutoFit/>
          </a:bodyPr>
          <a:lstStyle/>
          <a:p>
            <a:r>
              <a:rPr lang="en-US" sz="1200" dirty="0"/>
              <a:t>Since all data is captured and stored in Netwatch OPS backend, you can build reports for it or simply ask the Ai what keys aren’t being utilized or have passwords that are about to expire. </a:t>
            </a:r>
          </a:p>
        </p:txBody>
      </p:sp>
      <p:sp>
        <p:nvSpPr>
          <p:cNvPr id="10" name="TextBox 9">
            <a:extLst>
              <a:ext uri="{FF2B5EF4-FFF2-40B4-BE49-F238E27FC236}">
                <a16:creationId xmlns:a16="http://schemas.microsoft.com/office/drawing/2014/main" id="{730EB863-97C6-6EB5-67B1-46EDD611D097}"/>
              </a:ext>
            </a:extLst>
          </p:cNvPr>
          <p:cNvSpPr txBox="1"/>
          <p:nvPr/>
        </p:nvSpPr>
        <p:spPr>
          <a:xfrm>
            <a:off x="604334" y="5515080"/>
            <a:ext cx="3114225" cy="954107"/>
          </a:xfrm>
          <a:prstGeom prst="rect">
            <a:avLst/>
          </a:prstGeom>
          <a:noFill/>
        </p:spPr>
        <p:txBody>
          <a:bodyPr wrap="square" rtlCol="0">
            <a:spAutoFit/>
          </a:bodyPr>
          <a:lstStyle/>
          <a:p>
            <a:r>
              <a:rPr lang="en-US" sz="1400" b="1" dirty="0">
                <a:solidFill>
                  <a:schemeClr val="accent1"/>
                </a:solidFill>
              </a:rPr>
              <a:t>NetWatch.Ai makes management of the M365 environment simple and efficient. </a:t>
            </a:r>
          </a:p>
        </p:txBody>
      </p:sp>
      <p:cxnSp>
        <p:nvCxnSpPr>
          <p:cNvPr id="11" name="Straight Connector 10">
            <a:extLst>
              <a:ext uri="{FF2B5EF4-FFF2-40B4-BE49-F238E27FC236}">
                <a16:creationId xmlns:a16="http://schemas.microsoft.com/office/drawing/2014/main" id="{EF9F63BF-BCCB-E734-9150-80596F2AED9E}"/>
              </a:ext>
            </a:extLst>
          </p:cNvPr>
          <p:cNvCxnSpPr>
            <a:cxnSpLocks/>
          </p:cNvCxnSpPr>
          <p:nvPr/>
        </p:nvCxnSpPr>
        <p:spPr>
          <a:xfrm>
            <a:off x="457200" y="3179055"/>
            <a:ext cx="3364401" cy="0"/>
          </a:xfrm>
          <a:prstGeom prst="line">
            <a:avLst/>
          </a:prstGeom>
          <a:ln w="9525">
            <a:solidFill>
              <a:schemeClr val="bg1">
                <a:lumMod val="50000"/>
                <a:alpha val="42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C526659F-3C35-0D34-B6D7-FCBC26690DF6}"/>
              </a:ext>
            </a:extLst>
          </p:cNvPr>
          <p:cNvCxnSpPr>
            <a:cxnSpLocks/>
          </p:cNvCxnSpPr>
          <p:nvPr/>
        </p:nvCxnSpPr>
        <p:spPr>
          <a:xfrm>
            <a:off x="457200" y="4205798"/>
            <a:ext cx="3364401" cy="0"/>
          </a:xfrm>
          <a:prstGeom prst="line">
            <a:avLst/>
          </a:prstGeom>
          <a:ln w="9525">
            <a:solidFill>
              <a:schemeClr val="bg1">
                <a:lumMod val="50000"/>
                <a:alpha val="42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73DE15FA-5ED0-B54B-B306-E406968FB74A}"/>
              </a:ext>
            </a:extLst>
          </p:cNvPr>
          <p:cNvCxnSpPr>
            <a:cxnSpLocks/>
          </p:cNvCxnSpPr>
          <p:nvPr/>
        </p:nvCxnSpPr>
        <p:spPr>
          <a:xfrm>
            <a:off x="457200" y="5417207"/>
            <a:ext cx="3364401" cy="0"/>
          </a:xfrm>
          <a:prstGeom prst="line">
            <a:avLst/>
          </a:prstGeom>
          <a:ln w="9525">
            <a:solidFill>
              <a:schemeClr val="bg1">
                <a:lumMod val="50000"/>
                <a:alpha val="42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014117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503640E5-51AE-3887-CA65-C23766B76F59}"/>
            </a:ext>
          </a:extLst>
        </p:cNvPr>
        <p:cNvGrpSpPr/>
        <p:nvPr/>
      </p:nvGrpSpPr>
      <p:grpSpPr>
        <a:xfrm>
          <a:off x="0" y="0"/>
          <a:ext cx="0" cy="0"/>
          <a:chOff x="0" y="0"/>
          <a:chExt cx="0" cy="0"/>
        </a:xfrm>
      </p:grpSpPr>
      <p:pic>
        <p:nvPicPr>
          <p:cNvPr id="3" name="Picture 2" descr="A blue background with hexagons">
            <a:extLst>
              <a:ext uri="{FF2B5EF4-FFF2-40B4-BE49-F238E27FC236}">
                <a16:creationId xmlns:a16="http://schemas.microsoft.com/office/drawing/2014/main" id="{74B1A448-C902-89C9-A547-D3CAABD83EB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0" y="0"/>
            <a:ext cx="12192000" cy="6858000"/>
          </a:xfrm>
          <a:prstGeom prst="rect">
            <a:avLst/>
          </a:prstGeom>
        </p:spPr>
      </p:pic>
      <p:cxnSp>
        <p:nvCxnSpPr>
          <p:cNvPr id="2" name="Straight Connector 1">
            <a:extLst>
              <a:ext uri="{FF2B5EF4-FFF2-40B4-BE49-F238E27FC236}">
                <a16:creationId xmlns:a16="http://schemas.microsoft.com/office/drawing/2014/main" id="{4924953F-606F-F57E-E17E-82972576342C}"/>
              </a:ext>
            </a:extLst>
          </p:cNvPr>
          <p:cNvCxnSpPr>
            <a:cxnSpLocks/>
          </p:cNvCxnSpPr>
          <p:nvPr/>
        </p:nvCxnSpPr>
        <p:spPr>
          <a:xfrm>
            <a:off x="0" y="688322"/>
            <a:ext cx="12192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37" name="Group 36">
            <a:extLst>
              <a:ext uri="{FF2B5EF4-FFF2-40B4-BE49-F238E27FC236}">
                <a16:creationId xmlns:a16="http://schemas.microsoft.com/office/drawing/2014/main" id="{DD9D0A26-2032-5ABC-1B3E-6711B23F47AA}"/>
              </a:ext>
            </a:extLst>
          </p:cNvPr>
          <p:cNvGrpSpPr/>
          <p:nvPr/>
        </p:nvGrpSpPr>
        <p:grpSpPr>
          <a:xfrm>
            <a:off x="9102061" y="128050"/>
            <a:ext cx="1263358" cy="429698"/>
            <a:chOff x="9102061" y="135291"/>
            <a:chExt cx="1263358" cy="429698"/>
          </a:xfrm>
        </p:grpSpPr>
        <p:sp>
          <p:nvSpPr>
            <p:cNvPr id="20" name="Rectangle: Rounded Corners 19">
              <a:extLst>
                <a:ext uri="{FF2B5EF4-FFF2-40B4-BE49-F238E27FC236}">
                  <a16:creationId xmlns:a16="http://schemas.microsoft.com/office/drawing/2014/main" id="{42DAA1E9-C5DB-FDB0-13FB-787762F002B3}"/>
                </a:ext>
              </a:extLst>
            </p:cNvPr>
            <p:cNvSpPr/>
            <p:nvPr/>
          </p:nvSpPr>
          <p:spPr>
            <a:xfrm>
              <a:off x="9102061" y="135291"/>
              <a:ext cx="1263358" cy="429698"/>
            </a:xfrm>
            <a:prstGeom prst="roundRect">
              <a:avLst>
                <a:gd name="adj" fmla="val 50000"/>
              </a:avLst>
            </a:prstGeom>
            <a:solidFill>
              <a:schemeClr val="bg1"/>
            </a:solidFill>
            <a:ln w="12700" cap="flat" cmpd="sng" algn="ctr">
              <a:noFill/>
              <a:prstDash val="solid"/>
              <a:miter lim="800000"/>
            </a:ln>
            <a:effectLst/>
          </p:spPr>
          <p:txBody>
            <a:bodyPr rtlCol="0" anchor="ctr"/>
            <a:lstStyle/>
            <a:p>
              <a:pPr marL="0" marR="0" lvl="0" indent="0" algn="ctr" defTabSz="457189" eaLnBrk="1" fontAlgn="auto" latinLnBrk="0" hangingPunct="1">
                <a:lnSpc>
                  <a:spcPct val="100000"/>
                </a:lnSpc>
                <a:spcBef>
                  <a:spcPts val="0"/>
                </a:spcBef>
                <a:spcAft>
                  <a:spcPts val="0"/>
                </a:spcAft>
                <a:buClrTx/>
                <a:buSzTx/>
                <a:buFontTx/>
                <a:buNone/>
                <a:tabLst/>
                <a:defRPr/>
              </a:pPr>
              <a:endParaRPr kumimoji="0" lang="en-US" sz="1013" b="0" i="0" u="none" strike="noStrike" kern="0" cap="none" spc="0" normalizeH="0" baseline="0" noProof="0">
                <a:ln>
                  <a:noFill/>
                </a:ln>
                <a:solidFill>
                  <a:prstClr val="white"/>
                </a:solidFill>
                <a:effectLst/>
                <a:uLnTx/>
                <a:uFillTx/>
                <a:latin typeface="Poppins"/>
                <a:ea typeface="+mn-ea"/>
                <a:cs typeface="+mn-cs"/>
              </a:endParaRPr>
            </a:p>
          </p:txBody>
        </p:sp>
        <p:sp>
          <p:nvSpPr>
            <p:cNvPr id="24" name="TextBox 23">
              <a:extLst>
                <a:ext uri="{FF2B5EF4-FFF2-40B4-BE49-F238E27FC236}">
                  <a16:creationId xmlns:a16="http://schemas.microsoft.com/office/drawing/2014/main" id="{4FB4AD4E-478F-6DB1-21D1-6E8AE900B986}"/>
                </a:ext>
              </a:extLst>
            </p:cNvPr>
            <p:cNvSpPr txBox="1"/>
            <p:nvPr/>
          </p:nvSpPr>
          <p:spPr>
            <a:xfrm>
              <a:off x="9536195" y="211641"/>
              <a:ext cx="605452" cy="276999"/>
            </a:xfrm>
            <a:prstGeom prst="rect">
              <a:avLst/>
            </a:prstGeom>
            <a:noFill/>
          </p:spPr>
          <p:txBody>
            <a:bodyPr wrap="square" rtlCol="0">
              <a:spAutoFit/>
            </a:bodyPr>
            <a:lstStyle/>
            <a:p>
              <a:pPr marL="0" marR="0" lvl="0" indent="0" defTabSz="457189"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chemeClr val="accent1"/>
                  </a:solidFill>
                  <a:effectLst/>
                  <a:uLnTx/>
                  <a:uFillTx/>
                  <a:latin typeface="Poppins"/>
                </a:rPr>
                <a:t>Login</a:t>
              </a:r>
              <a:endParaRPr kumimoji="0" lang="en-US" sz="1050" b="0" i="0" u="none" strike="noStrike" kern="0" cap="none" spc="0" normalizeH="0" baseline="0" noProof="0" dirty="0">
                <a:ln>
                  <a:noFill/>
                </a:ln>
                <a:solidFill>
                  <a:schemeClr val="accent1"/>
                </a:solidFill>
                <a:effectLst/>
                <a:uLnTx/>
                <a:uFillTx/>
                <a:latin typeface="Poppins"/>
              </a:endParaRPr>
            </a:p>
          </p:txBody>
        </p:sp>
        <p:pic>
          <p:nvPicPr>
            <p:cNvPr id="25" name="Graphic 24">
              <a:extLst>
                <a:ext uri="{FF2B5EF4-FFF2-40B4-BE49-F238E27FC236}">
                  <a16:creationId xmlns:a16="http://schemas.microsoft.com/office/drawing/2014/main" id="{5E17CA12-73BB-5C60-5E55-35CF123A9BD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flipH="1">
              <a:off x="9325833" y="260553"/>
              <a:ext cx="179175" cy="179175"/>
            </a:xfrm>
            <a:prstGeom prst="rect">
              <a:avLst/>
            </a:prstGeom>
          </p:spPr>
        </p:pic>
      </p:grpSp>
      <p:grpSp>
        <p:nvGrpSpPr>
          <p:cNvPr id="38" name="Group 37">
            <a:extLst>
              <a:ext uri="{FF2B5EF4-FFF2-40B4-BE49-F238E27FC236}">
                <a16:creationId xmlns:a16="http://schemas.microsoft.com/office/drawing/2014/main" id="{FBC8341D-C70E-E151-D257-45048DCC6AF5}"/>
              </a:ext>
            </a:extLst>
          </p:cNvPr>
          <p:cNvGrpSpPr/>
          <p:nvPr/>
        </p:nvGrpSpPr>
        <p:grpSpPr>
          <a:xfrm>
            <a:off x="10464805" y="128050"/>
            <a:ext cx="1263358" cy="429698"/>
            <a:chOff x="10464805" y="120809"/>
            <a:chExt cx="1263358" cy="429698"/>
          </a:xfrm>
        </p:grpSpPr>
        <p:sp>
          <p:nvSpPr>
            <p:cNvPr id="30" name="Rectangle: Rounded Corners 29">
              <a:extLst>
                <a:ext uri="{FF2B5EF4-FFF2-40B4-BE49-F238E27FC236}">
                  <a16:creationId xmlns:a16="http://schemas.microsoft.com/office/drawing/2014/main" id="{60297016-5C5F-B1A1-EA5D-09CAD9CC46FA}"/>
                </a:ext>
              </a:extLst>
            </p:cNvPr>
            <p:cNvSpPr/>
            <p:nvPr/>
          </p:nvSpPr>
          <p:spPr>
            <a:xfrm>
              <a:off x="10464805" y="120809"/>
              <a:ext cx="1263358" cy="429698"/>
            </a:xfrm>
            <a:prstGeom prst="roundRect">
              <a:avLst>
                <a:gd name="adj" fmla="val 50000"/>
              </a:avLst>
            </a:prstGeom>
            <a:noFill/>
            <a:ln w="9525" cap="flat" cmpd="sng" algn="ctr">
              <a:solidFill>
                <a:schemeClr val="bg1"/>
              </a:solidFill>
              <a:prstDash val="solid"/>
              <a:miter lim="800000"/>
            </a:ln>
            <a:effectLst/>
          </p:spPr>
          <p:txBody>
            <a:bodyPr rtlCol="0" anchor="ctr"/>
            <a:lstStyle/>
            <a:p>
              <a:pPr marL="0" marR="0" lvl="0" indent="0" algn="ctr" defTabSz="457189" eaLnBrk="1" fontAlgn="auto" latinLnBrk="0" hangingPunct="1">
                <a:lnSpc>
                  <a:spcPct val="100000"/>
                </a:lnSpc>
                <a:spcBef>
                  <a:spcPts val="0"/>
                </a:spcBef>
                <a:spcAft>
                  <a:spcPts val="0"/>
                </a:spcAft>
                <a:buClrTx/>
                <a:buSzTx/>
                <a:buFontTx/>
                <a:buNone/>
                <a:tabLst/>
                <a:defRPr/>
              </a:pPr>
              <a:endParaRPr kumimoji="0" lang="en-US" sz="1013" b="0" i="0" u="none" strike="noStrike" kern="0" cap="none" spc="0" normalizeH="0" baseline="0" noProof="0">
                <a:ln>
                  <a:noFill/>
                </a:ln>
                <a:solidFill>
                  <a:prstClr val="white"/>
                </a:solidFill>
                <a:effectLst/>
                <a:uLnTx/>
                <a:uFillTx/>
                <a:latin typeface="Poppins"/>
                <a:ea typeface="+mn-ea"/>
                <a:cs typeface="+mn-cs"/>
              </a:endParaRPr>
            </a:p>
          </p:txBody>
        </p:sp>
        <p:sp>
          <p:nvSpPr>
            <p:cNvPr id="33" name="TextBox 32">
              <a:extLst>
                <a:ext uri="{FF2B5EF4-FFF2-40B4-BE49-F238E27FC236}">
                  <a16:creationId xmlns:a16="http://schemas.microsoft.com/office/drawing/2014/main" id="{A2BD657A-081A-7FE3-5415-F9610BBAE367}"/>
                </a:ext>
              </a:extLst>
            </p:cNvPr>
            <p:cNvSpPr txBox="1"/>
            <p:nvPr/>
          </p:nvSpPr>
          <p:spPr>
            <a:xfrm>
              <a:off x="10564192" y="197159"/>
              <a:ext cx="1064585" cy="276999"/>
            </a:xfrm>
            <a:prstGeom prst="rect">
              <a:avLst/>
            </a:prstGeom>
            <a:noFill/>
          </p:spPr>
          <p:txBody>
            <a:bodyPr wrap="square" rtlCol="0">
              <a:spAutoFit/>
            </a:bodyPr>
            <a:lstStyle/>
            <a:p>
              <a:pPr marL="0" marR="0" lvl="0" indent="0" defTabSz="457189"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chemeClr val="bg1"/>
                  </a:solidFill>
                  <a:effectLst/>
                  <a:uLnTx/>
                  <a:uFillTx/>
                  <a:latin typeface="Poppins"/>
                </a:rPr>
                <a:t>Contact Us</a:t>
              </a:r>
            </a:p>
          </p:txBody>
        </p:sp>
      </p:grpSp>
      <p:pic>
        <p:nvPicPr>
          <p:cNvPr id="36" name="Picture 35" descr="A blue and black text&#10;&#10;Description automatically generated">
            <a:extLst>
              <a:ext uri="{FF2B5EF4-FFF2-40B4-BE49-F238E27FC236}">
                <a16:creationId xmlns:a16="http://schemas.microsoft.com/office/drawing/2014/main" id="{FC2D7C0D-4AEF-8C05-FFE5-A1706EB4F796}"/>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429270" y="204233"/>
            <a:ext cx="1466742" cy="277332"/>
          </a:xfrm>
          <a:prstGeom prst="rect">
            <a:avLst/>
          </a:prstGeom>
        </p:spPr>
      </p:pic>
      <p:sp>
        <p:nvSpPr>
          <p:cNvPr id="4" name="TextBox 3">
            <a:extLst>
              <a:ext uri="{FF2B5EF4-FFF2-40B4-BE49-F238E27FC236}">
                <a16:creationId xmlns:a16="http://schemas.microsoft.com/office/drawing/2014/main" id="{CE4CF652-30F9-A1A9-28C9-F2A9D5573D96}"/>
              </a:ext>
            </a:extLst>
          </p:cNvPr>
          <p:cNvSpPr txBox="1"/>
          <p:nvPr/>
        </p:nvSpPr>
        <p:spPr>
          <a:xfrm>
            <a:off x="359419" y="868139"/>
            <a:ext cx="4310903" cy="646331"/>
          </a:xfrm>
          <a:prstGeom prst="rect">
            <a:avLst/>
          </a:prstGeom>
          <a:noFill/>
        </p:spPr>
        <p:txBody>
          <a:bodyPr wrap="square" rtlCol="0">
            <a:spAutoFit/>
          </a:bodyPr>
          <a:lstStyle/>
          <a:p>
            <a:pPr defTabSz="457189"/>
            <a:r>
              <a:rPr lang="en-US" sz="3600" b="1" dirty="0">
                <a:solidFill>
                  <a:schemeClr val="bg1"/>
                </a:solidFill>
                <a:latin typeface="+mj-lt"/>
              </a:rPr>
              <a:t>Secure OPS</a:t>
            </a:r>
          </a:p>
        </p:txBody>
      </p:sp>
      <p:sp>
        <p:nvSpPr>
          <p:cNvPr id="7" name="TextBox 6">
            <a:extLst>
              <a:ext uri="{FF2B5EF4-FFF2-40B4-BE49-F238E27FC236}">
                <a16:creationId xmlns:a16="http://schemas.microsoft.com/office/drawing/2014/main" id="{9C5C0DF7-901F-E273-90F3-D2D75B0B937D}"/>
              </a:ext>
            </a:extLst>
          </p:cNvPr>
          <p:cNvSpPr txBox="1"/>
          <p:nvPr/>
        </p:nvSpPr>
        <p:spPr>
          <a:xfrm>
            <a:off x="359420" y="1595498"/>
            <a:ext cx="10397249" cy="369332"/>
          </a:xfrm>
          <a:prstGeom prst="rect">
            <a:avLst/>
          </a:prstGeom>
          <a:noFill/>
        </p:spPr>
        <p:txBody>
          <a:bodyPr wrap="square">
            <a:spAutoFit/>
          </a:bodyPr>
          <a:lstStyle/>
          <a:p>
            <a:r>
              <a:rPr lang="en-US" dirty="0">
                <a:solidFill>
                  <a:schemeClr val="bg1"/>
                </a:solidFill>
              </a:rPr>
              <a:t>Next-generation SIEM solution designed to revolutionize your security infrastructure</a:t>
            </a:r>
            <a:endParaRPr lang="en-US" sz="1800" dirty="0">
              <a:solidFill>
                <a:schemeClr val="bg1"/>
              </a:solidFill>
            </a:endParaRPr>
          </a:p>
        </p:txBody>
      </p:sp>
      <p:sp>
        <p:nvSpPr>
          <p:cNvPr id="11" name="Rectangle: Top Corners Rounded 10">
            <a:extLst>
              <a:ext uri="{FF2B5EF4-FFF2-40B4-BE49-F238E27FC236}">
                <a16:creationId xmlns:a16="http://schemas.microsoft.com/office/drawing/2014/main" id="{17AFBAB2-AD61-3EEB-B4F4-6809A0B6DB54}"/>
              </a:ext>
            </a:extLst>
          </p:cNvPr>
          <p:cNvSpPr/>
          <p:nvPr/>
        </p:nvSpPr>
        <p:spPr>
          <a:xfrm rot="16200000">
            <a:off x="1991035" y="1321106"/>
            <a:ext cx="3183022" cy="6237413"/>
          </a:xfrm>
          <a:prstGeom prst="round2SameRect">
            <a:avLst>
              <a:gd name="adj1" fmla="val 5367"/>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2" name="TextBox 11">
            <a:extLst>
              <a:ext uri="{FF2B5EF4-FFF2-40B4-BE49-F238E27FC236}">
                <a16:creationId xmlns:a16="http://schemas.microsoft.com/office/drawing/2014/main" id="{6122F360-363D-1CC4-690D-840A60D9F205}"/>
              </a:ext>
            </a:extLst>
          </p:cNvPr>
          <p:cNvSpPr txBox="1"/>
          <p:nvPr/>
        </p:nvSpPr>
        <p:spPr>
          <a:xfrm>
            <a:off x="1751942" y="3359534"/>
            <a:ext cx="2604215" cy="584775"/>
          </a:xfrm>
          <a:prstGeom prst="rect">
            <a:avLst/>
          </a:prstGeom>
          <a:noFill/>
        </p:spPr>
        <p:txBody>
          <a:bodyPr wrap="square" rtlCol="0">
            <a:spAutoFit/>
          </a:bodyPr>
          <a:lstStyle/>
          <a:p>
            <a:r>
              <a:rPr lang="en-US" sz="1600" b="1" dirty="0"/>
              <a:t>Cloud </a:t>
            </a:r>
            <a:r>
              <a:rPr lang="en-US" sz="1600" b="1"/>
              <a:t>&amp; On-Prem </a:t>
            </a:r>
            <a:r>
              <a:rPr lang="en-US" sz="1600" b="1" dirty="0"/>
              <a:t>together at last</a:t>
            </a:r>
          </a:p>
        </p:txBody>
      </p:sp>
      <p:sp>
        <p:nvSpPr>
          <p:cNvPr id="13" name="TextBox 12">
            <a:extLst>
              <a:ext uri="{FF2B5EF4-FFF2-40B4-BE49-F238E27FC236}">
                <a16:creationId xmlns:a16="http://schemas.microsoft.com/office/drawing/2014/main" id="{7BE986D9-B41F-23E7-FB4E-649664AD5D4A}"/>
              </a:ext>
            </a:extLst>
          </p:cNvPr>
          <p:cNvSpPr txBox="1"/>
          <p:nvPr/>
        </p:nvSpPr>
        <p:spPr>
          <a:xfrm>
            <a:off x="613964" y="4093657"/>
            <a:ext cx="5410915" cy="1754326"/>
          </a:xfrm>
          <a:prstGeom prst="rect">
            <a:avLst/>
          </a:prstGeom>
          <a:noFill/>
        </p:spPr>
        <p:txBody>
          <a:bodyPr wrap="square" rtlCol="0">
            <a:spAutoFit/>
          </a:bodyPr>
          <a:lstStyle/>
          <a:p>
            <a:pPr>
              <a:spcAft>
                <a:spcPts val="600"/>
              </a:spcAft>
            </a:pPr>
            <a:r>
              <a:rPr lang="en-US" dirty="0"/>
              <a:t>Next-generation SIEM solution designed to revolutionize your security infrastructure. A hybrid SIEM platform that seamlessly integrates cloud &amp; on-premise environments, delivering unified security monitoring and compliance management</a:t>
            </a:r>
            <a:endParaRPr lang="en-US" sz="1200" dirty="0"/>
          </a:p>
        </p:txBody>
      </p:sp>
      <p:pic>
        <p:nvPicPr>
          <p:cNvPr id="6" name="Picture 5" descr="A computer screen with a gear on it&#10;&#10;AI-generated content may be incorrect.">
            <a:extLst>
              <a:ext uri="{FF2B5EF4-FFF2-40B4-BE49-F238E27FC236}">
                <a16:creationId xmlns:a16="http://schemas.microsoft.com/office/drawing/2014/main" id="{C8A1DB52-7401-E9BE-AA68-245BA2D10E7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14497" y="3118260"/>
            <a:ext cx="896287" cy="896287"/>
          </a:xfrm>
          <a:prstGeom prst="rect">
            <a:avLst/>
          </a:prstGeom>
        </p:spPr>
      </p:pic>
      <p:pic>
        <p:nvPicPr>
          <p:cNvPr id="8" name="Picture 7" descr="A screenshot of a computer&#10;&#10;AI-generated content may be incorrect.">
            <a:extLst>
              <a:ext uri="{FF2B5EF4-FFF2-40B4-BE49-F238E27FC236}">
                <a16:creationId xmlns:a16="http://schemas.microsoft.com/office/drawing/2014/main" id="{F076F045-4E7B-232C-6788-2148E975FC1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851742" y="1964830"/>
            <a:ext cx="4168573" cy="2166789"/>
          </a:xfrm>
          <a:prstGeom prst="rect">
            <a:avLst/>
          </a:prstGeom>
        </p:spPr>
      </p:pic>
      <p:pic>
        <p:nvPicPr>
          <p:cNvPr id="10" name="Picture 9" descr="A screenshot of a computer&#10;&#10;AI-generated content may be incorrect.">
            <a:extLst>
              <a:ext uri="{FF2B5EF4-FFF2-40B4-BE49-F238E27FC236}">
                <a16:creationId xmlns:a16="http://schemas.microsoft.com/office/drawing/2014/main" id="{55644652-F6F2-8805-B85C-2AD64563561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948028" y="3719868"/>
            <a:ext cx="4813280" cy="2501903"/>
          </a:xfrm>
          <a:prstGeom prst="rect">
            <a:avLst/>
          </a:prstGeom>
        </p:spPr>
      </p:pic>
    </p:spTree>
    <p:extLst>
      <p:ext uri="{BB962C8B-B14F-4D97-AF65-F5344CB8AC3E}">
        <p14:creationId xmlns:p14="http://schemas.microsoft.com/office/powerpoint/2010/main" val="189749683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A3B9E0-9936-5AD4-F648-55571674F5FA}"/>
            </a:ext>
          </a:extLst>
        </p:cNvPr>
        <p:cNvGrpSpPr/>
        <p:nvPr/>
      </p:nvGrpSpPr>
      <p:grpSpPr>
        <a:xfrm>
          <a:off x="0" y="0"/>
          <a:ext cx="0" cy="0"/>
          <a:chOff x="0" y="0"/>
          <a:chExt cx="0" cy="0"/>
        </a:xfrm>
      </p:grpSpPr>
      <p:pic>
        <p:nvPicPr>
          <p:cNvPr id="5" name="Picture 4" descr="A screenshot of a computer&#10;&#10;AI-generated content may be incorrect.">
            <a:extLst>
              <a:ext uri="{FF2B5EF4-FFF2-40B4-BE49-F238E27FC236}">
                <a16:creationId xmlns:a16="http://schemas.microsoft.com/office/drawing/2014/main" id="{AA975D59-4A41-B41F-73AE-BE6F20A32D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22452" y="618976"/>
            <a:ext cx="3432732" cy="1821042"/>
          </a:xfrm>
          <a:prstGeom prst="rect">
            <a:avLst/>
          </a:prstGeom>
          <a:effectLst>
            <a:outerShdw blurRad="152400" dist="317500" dir="5400000" sx="90000" sy="-19000" rotWithShape="0">
              <a:prstClr val="black">
                <a:alpha val="15000"/>
              </a:prstClr>
            </a:outerShdw>
          </a:effectLst>
        </p:spPr>
      </p:pic>
      <p:cxnSp>
        <p:nvCxnSpPr>
          <p:cNvPr id="2" name="Straight Connector 1">
            <a:extLst>
              <a:ext uri="{FF2B5EF4-FFF2-40B4-BE49-F238E27FC236}">
                <a16:creationId xmlns:a16="http://schemas.microsoft.com/office/drawing/2014/main" id="{63852398-F921-D4FB-41AC-693BFF093528}"/>
              </a:ext>
            </a:extLst>
          </p:cNvPr>
          <p:cNvCxnSpPr>
            <a:cxnSpLocks/>
          </p:cNvCxnSpPr>
          <p:nvPr/>
        </p:nvCxnSpPr>
        <p:spPr>
          <a:xfrm>
            <a:off x="0" y="688322"/>
            <a:ext cx="121920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36" name="Picture 35" descr="A blue and black text&#10;&#10;Description automatically generated">
            <a:extLst>
              <a:ext uri="{FF2B5EF4-FFF2-40B4-BE49-F238E27FC236}">
                <a16:creationId xmlns:a16="http://schemas.microsoft.com/office/drawing/2014/main" id="{2692A5E2-FB66-2D56-ACB2-4C9010AFA1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9270" y="204233"/>
            <a:ext cx="1466742" cy="277332"/>
          </a:xfrm>
          <a:prstGeom prst="rect">
            <a:avLst/>
          </a:prstGeom>
        </p:spPr>
      </p:pic>
      <p:sp>
        <p:nvSpPr>
          <p:cNvPr id="4" name="TextBox 3">
            <a:extLst>
              <a:ext uri="{FF2B5EF4-FFF2-40B4-BE49-F238E27FC236}">
                <a16:creationId xmlns:a16="http://schemas.microsoft.com/office/drawing/2014/main" id="{BC0A6C8E-8E2D-43A6-FB46-B8411E3CAA51}"/>
              </a:ext>
            </a:extLst>
          </p:cNvPr>
          <p:cNvSpPr txBox="1"/>
          <p:nvPr/>
        </p:nvSpPr>
        <p:spPr>
          <a:xfrm>
            <a:off x="1162641" y="901701"/>
            <a:ext cx="5736579" cy="1200329"/>
          </a:xfrm>
          <a:prstGeom prst="rect">
            <a:avLst/>
          </a:prstGeom>
          <a:noFill/>
        </p:spPr>
        <p:txBody>
          <a:bodyPr wrap="square" rtlCol="0">
            <a:spAutoFit/>
          </a:bodyPr>
          <a:lstStyle/>
          <a:p>
            <a:pPr defTabSz="457189"/>
            <a:r>
              <a:rPr lang="en-US" sz="3600" b="1" dirty="0">
                <a:latin typeface="+mj-lt"/>
              </a:rPr>
              <a:t>  complete SIEM =             	actionable alerts</a:t>
            </a:r>
            <a:endParaRPr lang="en-US" sz="2800" b="1" dirty="0">
              <a:latin typeface="+mj-lt"/>
            </a:endParaRPr>
          </a:p>
        </p:txBody>
      </p:sp>
      <p:sp>
        <p:nvSpPr>
          <p:cNvPr id="6" name="TextBox 5">
            <a:extLst>
              <a:ext uri="{FF2B5EF4-FFF2-40B4-BE49-F238E27FC236}">
                <a16:creationId xmlns:a16="http://schemas.microsoft.com/office/drawing/2014/main" id="{AC28F478-FA7C-07A9-2B19-18625F64D582}"/>
              </a:ext>
            </a:extLst>
          </p:cNvPr>
          <p:cNvSpPr txBox="1"/>
          <p:nvPr/>
        </p:nvSpPr>
        <p:spPr>
          <a:xfrm>
            <a:off x="359420" y="2248284"/>
            <a:ext cx="5450830" cy="4062651"/>
          </a:xfrm>
          <a:prstGeom prst="rect">
            <a:avLst/>
          </a:prstGeom>
          <a:noFill/>
        </p:spPr>
        <p:txBody>
          <a:bodyPr wrap="square">
            <a:spAutoFit/>
          </a:bodyPr>
          <a:lstStyle/>
          <a:p>
            <a:pPr>
              <a:spcAft>
                <a:spcPts val="1200"/>
              </a:spcAft>
            </a:pPr>
            <a:r>
              <a:rPr lang="en-US" sz="1400" dirty="0"/>
              <a:t>Robust support for multiple compliance frameworks, Secure Ops simplifies adherence to industry standards such as GDPR, CIS, NIST, and more. Its advanced CVE update integration ensures your threat intelligence is always current, while built-in MITRE ATT&amp;CK analysis offers in-depth insights into attack patterns and adversary tactics.</a:t>
            </a:r>
          </a:p>
          <a:p>
            <a:pPr>
              <a:spcAft>
                <a:spcPts val="1200"/>
              </a:spcAft>
            </a:pPr>
            <a:r>
              <a:rPr lang="en-US" sz="1400" dirty="0"/>
              <a:t>  As one of the only true hybrid SIEM platforms, Secure Ops seamlessly integrates cloud and on-premise environments, providing comprehensive, unified security monitoring and compliance management.</a:t>
            </a:r>
          </a:p>
          <a:p>
            <a:pPr>
              <a:spcAft>
                <a:spcPts val="1200"/>
              </a:spcAft>
            </a:pPr>
            <a:r>
              <a:rPr lang="en-US" sz="1400" dirty="0"/>
              <a:t>  Empower your security team with real-time alerts, automated threat detection, and streamlined compliance reporting—all within a flexible, scalable platform that adapts to your evolving infrastructure. Secure Ops by Netwatch.ai is your ultimate partner for comprehensive, unified, and future-proof security management toolset.</a:t>
            </a:r>
          </a:p>
        </p:txBody>
      </p:sp>
      <p:pic>
        <p:nvPicPr>
          <p:cNvPr id="21" name="Picture 20" descr="A screenshot of a computer&#10;&#10;AI-generated content may be incorrect.">
            <a:extLst>
              <a:ext uri="{FF2B5EF4-FFF2-40B4-BE49-F238E27FC236}">
                <a16:creationId xmlns:a16="http://schemas.microsoft.com/office/drawing/2014/main" id="{9EB498EE-4422-AFD7-7771-97ECE39402E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95054" y="1902793"/>
            <a:ext cx="3875722" cy="2142468"/>
          </a:xfrm>
          <a:prstGeom prst="rect">
            <a:avLst/>
          </a:prstGeom>
          <a:effectLst>
            <a:outerShdw blurRad="152400" dist="317500" dir="5400000" sx="90000" sy="-19000" rotWithShape="0">
              <a:prstClr val="black">
                <a:alpha val="15000"/>
              </a:prstClr>
            </a:outerShdw>
          </a:effectLst>
        </p:spPr>
      </p:pic>
      <p:pic>
        <p:nvPicPr>
          <p:cNvPr id="12" name="Picture 11" descr="A computer screen with a shield and a person in the center&#10;&#10;AI-generated content may be incorrect.">
            <a:extLst>
              <a:ext uri="{FF2B5EF4-FFF2-40B4-BE49-F238E27FC236}">
                <a16:creationId xmlns:a16="http://schemas.microsoft.com/office/drawing/2014/main" id="{9F5ADECD-FA0F-21AE-78A8-F414D2B21A1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6817" y="834577"/>
            <a:ext cx="1118672" cy="1118672"/>
          </a:xfrm>
          <a:prstGeom prst="rect">
            <a:avLst/>
          </a:prstGeom>
        </p:spPr>
      </p:pic>
      <p:pic>
        <p:nvPicPr>
          <p:cNvPr id="7" name="Picture 6" descr="A screenshot of a computer&#10;&#10;AI-generated content may be incorrect.">
            <a:extLst>
              <a:ext uri="{FF2B5EF4-FFF2-40B4-BE49-F238E27FC236}">
                <a16:creationId xmlns:a16="http://schemas.microsoft.com/office/drawing/2014/main" id="{666D325A-7D54-A0DA-536E-5262E03DC35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22452" y="3654488"/>
            <a:ext cx="3503408" cy="1821042"/>
          </a:xfrm>
          <a:prstGeom prst="rect">
            <a:avLst/>
          </a:prstGeom>
        </p:spPr>
      </p:pic>
      <p:pic>
        <p:nvPicPr>
          <p:cNvPr id="11" name="Picture 10" descr="A screenshot of a computer&#10;&#10;AI-generated content may be incorrect.">
            <a:extLst>
              <a:ext uri="{FF2B5EF4-FFF2-40B4-BE49-F238E27FC236}">
                <a16:creationId xmlns:a16="http://schemas.microsoft.com/office/drawing/2014/main" id="{727FFBDC-4651-7809-250A-7A39AF8360B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95054" y="4493834"/>
            <a:ext cx="3787633" cy="2124417"/>
          </a:xfrm>
          <a:prstGeom prst="rect">
            <a:avLst/>
          </a:prstGeom>
        </p:spPr>
      </p:pic>
    </p:spTree>
    <p:extLst>
      <p:ext uri="{BB962C8B-B14F-4D97-AF65-F5344CB8AC3E}">
        <p14:creationId xmlns:p14="http://schemas.microsoft.com/office/powerpoint/2010/main" val="2982686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505A290B-A50D-141B-D195-4E22B0D469F3}"/>
            </a:ext>
          </a:extLst>
        </p:cNvPr>
        <p:cNvGrpSpPr/>
        <p:nvPr/>
      </p:nvGrpSpPr>
      <p:grpSpPr>
        <a:xfrm>
          <a:off x="0" y="0"/>
          <a:ext cx="0" cy="0"/>
          <a:chOff x="0" y="0"/>
          <a:chExt cx="0" cy="0"/>
        </a:xfrm>
      </p:grpSpPr>
      <p:pic>
        <p:nvPicPr>
          <p:cNvPr id="8" name="Picture 7" descr="A blue background with hexagons">
            <a:extLst>
              <a:ext uri="{FF2B5EF4-FFF2-40B4-BE49-F238E27FC236}">
                <a16:creationId xmlns:a16="http://schemas.microsoft.com/office/drawing/2014/main" id="{5C5A3C67-D33A-06CD-EC6A-2E50F65E8CE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0" y="0"/>
            <a:ext cx="12192000" cy="6858000"/>
          </a:xfrm>
          <a:prstGeom prst="rect">
            <a:avLst/>
          </a:prstGeom>
        </p:spPr>
      </p:pic>
      <p:grpSp>
        <p:nvGrpSpPr>
          <p:cNvPr id="63" name="Group 62">
            <a:extLst>
              <a:ext uri="{FF2B5EF4-FFF2-40B4-BE49-F238E27FC236}">
                <a16:creationId xmlns:a16="http://schemas.microsoft.com/office/drawing/2014/main" id="{2C4F0DF3-5596-0D4A-C334-38A0E50A5B97}"/>
              </a:ext>
            </a:extLst>
          </p:cNvPr>
          <p:cNvGrpSpPr/>
          <p:nvPr/>
        </p:nvGrpSpPr>
        <p:grpSpPr>
          <a:xfrm>
            <a:off x="6324422" y="4862214"/>
            <a:ext cx="914400" cy="2014823"/>
            <a:chOff x="6324422" y="3495676"/>
            <a:chExt cx="914400" cy="2014823"/>
          </a:xfrm>
        </p:grpSpPr>
        <p:sp>
          <p:nvSpPr>
            <p:cNvPr id="64" name="Arc 63">
              <a:extLst>
                <a:ext uri="{FF2B5EF4-FFF2-40B4-BE49-F238E27FC236}">
                  <a16:creationId xmlns:a16="http://schemas.microsoft.com/office/drawing/2014/main" id="{7C4C9309-E95F-3CCD-4A97-66723DCBEF27}"/>
                </a:ext>
              </a:extLst>
            </p:cNvPr>
            <p:cNvSpPr/>
            <p:nvPr/>
          </p:nvSpPr>
          <p:spPr>
            <a:xfrm rot="10800000">
              <a:off x="6324422" y="3588639"/>
              <a:ext cx="914400" cy="914400"/>
            </a:xfrm>
            <a:prstGeom prst="arc">
              <a:avLst>
                <a:gd name="adj1" fmla="val 15789117"/>
                <a:gd name="adj2" fmla="val 0"/>
              </a:avLst>
            </a:prstGeom>
            <a:ln w="25400">
              <a:solidFill>
                <a:schemeClr val="bg1"/>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5" name="Arc 64">
              <a:extLst>
                <a:ext uri="{FF2B5EF4-FFF2-40B4-BE49-F238E27FC236}">
                  <a16:creationId xmlns:a16="http://schemas.microsoft.com/office/drawing/2014/main" id="{6DE4EFFE-A094-AA36-1CDF-D0405997725C}"/>
                </a:ext>
              </a:extLst>
            </p:cNvPr>
            <p:cNvSpPr/>
            <p:nvPr/>
          </p:nvSpPr>
          <p:spPr>
            <a:xfrm rot="5400000" flipV="1">
              <a:off x="6338418" y="3711599"/>
              <a:ext cx="1005728" cy="573881"/>
            </a:xfrm>
            <a:prstGeom prst="arc">
              <a:avLst>
                <a:gd name="adj1" fmla="val 19950219"/>
                <a:gd name="adj2" fmla="val 0"/>
              </a:avLst>
            </a:prstGeom>
            <a:ln w="25400">
              <a:solidFill>
                <a:schemeClr val="bg1"/>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6" name="Arc 65">
              <a:extLst>
                <a:ext uri="{FF2B5EF4-FFF2-40B4-BE49-F238E27FC236}">
                  <a16:creationId xmlns:a16="http://schemas.microsoft.com/office/drawing/2014/main" id="{773366D6-F2EF-B0CB-6700-CC5BD128AB1D}"/>
                </a:ext>
              </a:extLst>
            </p:cNvPr>
            <p:cNvSpPr/>
            <p:nvPr/>
          </p:nvSpPr>
          <p:spPr>
            <a:xfrm rot="16200000">
              <a:off x="6338421" y="4720694"/>
              <a:ext cx="1005728" cy="573881"/>
            </a:xfrm>
            <a:prstGeom prst="arc">
              <a:avLst>
                <a:gd name="adj1" fmla="val 19950219"/>
                <a:gd name="adj2" fmla="val 0"/>
              </a:avLst>
            </a:prstGeom>
            <a:ln w="25400">
              <a:solidFill>
                <a:schemeClr val="bg1"/>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16" name="Rectangle: Top Corners Rounded 15">
            <a:extLst>
              <a:ext uri="{FF2B5EF4-FFF2-40B4-BE49-F238E27FC236}">
                <a16:creationId xmlns:a16="http://schemas.microsoft.com/office/drawing/2014/main" id="{4F9C98F2-1A9D-74E9-C03C-CEB7B55445BC}"/>
              </a:ext>
            </a:extLst>
          </p:cNvPr>
          <p:cNvSpPr/>
          <p:nvPr/>
        </p:nvSpPr>
        <p:spPr>
          <a:xfrm>
            <a:off x="457200" y="2516403"/>
            <a:ext cx="5410200" cy="4341597"/>
          </a:xfrm>
          <a:prstGeom prst="round2SameRect">
            <a:avLst>
              <a:gd name="adj1" fmla="val 5932"/>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 name="Straight Connector 1">
            <a:extLst>
              <a:ext uri="{FF2B5EF4-FFF2-40B4-BE49-F238E27FC236}">
                <a16:creationId xmlns:a16="http://schemas.microsoft.com/office/drawing/2014/main" id="{27853C00-B626-9A4D-9648-C6922A0BAC7D}"/>
              </a:ext>
            </a:extLst>
          </p:cNvPr>
          <p:cNvCxnSpPr>
            <a:cxnSpLocks/>
          </p:cNvCxnSpPr>
          <p:nvPr/>
        </p:nvCxnSpPr>
        <p:spPr>
          <a:xfrm>
            <a:off x="0" y="688322"/>
            <a:ext cx="12192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pic>
        <p:nvPicPr>
          <p:cNvPr id="36" name="Picture 35" descr="A blue and black text&#10;&#10;Description automatically generated">
            <a:extLst>
              <a:ext uri="{FF2B5EF4-FFF2-40B4-BE49-F238E27FC236}">
                <a16:creationId xmlns:a16="http://schemas.microsoft.com/office/drawing/2014/main" id="{87060DD4-5EB7-4E24-3D3F-1DE95C295AB0}"/>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429270" y="204233"/>
            <a:ext cx="1466742" cy="277332"/>
          </a:xfrm>
          <a:prstGeom prst="rect">
            <a:avLst/>
          </a:prstGeom>
        </p:spPr>
      </p:pic>
      <p:sp>
        <p:nvSpPr>
          <p:cNvPr id="4" name="TextBox 3">
            <a:extLst>
              <a:ext uri="{FF2B5EF4-FFF2-40B4-BE49-F238E27FC236}">
                <a16:creationId xmlns:a16="http://schemas.microsoft.com/office/drawing/2014/main" id="{A155195B-7C67-78F1-125E-CBE630F00B31}"/>
              </a:ext>
            </a:extLst>
          </p:cNvPr>
          <p:cNvSpPr txBox="1"/>
          <p:nvPr/>
        </p:nvSpPr>
        <p:spPr>
          <a:xfrm>
            <a:off x="359420" y="868139"/>
            <a:ext cx="2840980" cy="646331"/>
          </a:xfrm>
          <a:prstGeom prst="rect">
            <a:avLst/>
          </a:prstGeom>
          <a:noFill/>
        </p:spPr>
        <p:txBody>
          <a:bodyPr wrap="square" rtlCol="0">
            <a:spAutoFit/>
          </a:bodyPr>
          <a:lstStyle/>
          <a:p>
            <a:pPr defTabSz="457189"/>
            <a:r>
              <a:rPr lang="en-US" sz="3600" b="1" dirty="0">
                <a:solidFill>
                  <a:schemeClr val="bg1"/>
                </a:solidFill>
                <a:latin typeface="+mj-lt"/>
              </a:rPr>
              <a:t>Ai</a:t>
            </a:r>
          </a:p>
        </p:txBody>
      </p:sp>
      <p:sp>
        <p:nvSpPr>
          <p:cNvPr id="7" name="TextBox 6">
            <a:extLst>
              <a:ext uri="{FF2B5EF4-FFF2-40B4-BE49-F238E27FC236}">
                <a16:creationId xmlns:a16="http://schemas.microsoft.com/office/drawing/2014/main" id="{6F60D993-A3E4-A555-E591-1D70C23A1C75}"/>
              </a:ext>
            </a:extLst>
          </p:cNvPr>
          <p:cNvSpPr txBox="1"/>
          <p:nvPr/>
        </p:nvSpPr>
        <p:spPr>
          <a:xfrm>
            <a:off x="359420" y="1595498"/>
            <a:ext cx="10397249" cy="646331"/>
          </a:xfrm>
          <a:prstGeom prst="rect">
            <a:avLst/>
          </a:prstGeom>
          <a:noFill/>
        </p:spPr>
        <p:txBody>
          <a:bodyPr wrap="square">
            <a:spAutoFit/>
          </a:bodyPr>
          <a:lstStyle/>
          <a:p>
            <a:r>
              <a:rPr lang="en-US" sz="1800" dirty="0">
                <a:solidFill>
                  <a:schemeClr val="bg1"/>
                </a:solidFill>
              </a:rPr>
              <a:t>	Ai driven monitoring platform leveraging machine learning to predict issues, automate solutions, and enhance IT operations for smarter performance management.</a:t>
            </a:r>
          </a:p>
        </p:txBody>
      </p:sp>
      <p:sp>
        <p:nvSpPr>
          <p:cNvPr id="6" name="TextBox 5">
            <a:extLst>
              <a:ext uri="{FF2B5EF4-FFF2-40B4-BE49-F238E27FC236}">
                <a16:creationId xmlns:a16="http://schemas.microsoft.com/office/drawing/2014/main" id="{1E3A6828-EE97-876C-F2EF-53F44FFB6FF6}"/>
              </a:ext>
            </a:extLst>
          </p:cNvPr>
          <p:cNvSpPr txBox="1"/>
          <p:nvPr/>
        </p:nvSpPr>
        <p:spPr>
          <a:xfrm>
            <a:off x="664220" y="3879376"/>
            <a:ext cx="4893823" cy="2400657"/>
          </a:xfrm>
          <a:prstGeom prst="rect">
            <a:avLst/>
          </a:prstGeom>
          <a:noFill/>
        </p:spPr>
        <p:txBody>
          <a:bodyPr wrap="square">
            <a:spAutoFit/>
          </a:bodyPr>
          <a:lstStyle/>
          <a:p>
            <a:pPr marL="223838" indent="-223838">
              <a:spcAft>
                <a:spcPts val="1800"/>
              </a:spcAft>
              <a:buClr>
                <a:schemeClr val="accent1"/>
              </a:buClr>
              <a:buFont typeface="Arial" panose="020B0604020202020204" pitchFamily="34" charset="0"/>
              <a:buChar char="•"/>
            </a:pPr>
            <a:r>
              <a:rPr lang="en-US" sz="1200" dirty="0"/>
              <a:t>NetWatch.Ai’s Patented AI System Administrator redefines the role of IT management through advanced artificial intelligence that operates within our secure private cloud. </a:t>
            </a:r>
          </a:p>
          <a:p>
            <a:pPr marL="223838" indent="-223838">
              <a:spcAft>
                <a:spcPts val="1800"/>
              </a:spcAft>
              <a:buClr>
                <a:schemeClr val="accent1"/>
              </a:buClr>
              <a:buFont typeface="Arial" panose="020B0604020202020204" pitchFamily="34" charset="0"/>
              <a:buChar char="•"/>
            </a:pPr>
            <a:r>
              <a:rPr lang="en-US" sz="1200" dirty="0"/>
              <a:t>This innovative tool streamlines system administration by leveraging machine learning to automate routine tasks, optimize operations, and provide deep insights into your IT environment. </a:t>
            </a:r>
          </a:p>
          <a:p>
            <a:pPr marL="223838" indent="-223838">
              <a:spcAft>
                <a:spcPts val="1800"/>
              </a:spcAft>
              <a:buClr>
                <a:schemeClr val="accent1"/>
              </a:buClr>
              <a:buFont typeface="Arial" panose="020B0604020202020204" pitchFamily="34" charset="0"/>
              <a:buChar char="•"/>
            </a:pPr>
            <a:r>
              <a:rPr lang="en-US" sz="1200" dirty="0"/>
              <a:t>As a cornerstone of our technology suite, it enhances the functionality of all our products while offering the flexibility to integrate with third-party applications via API.</a:t>
            </a:r>
          </a:p>
        </p:txBody>
      </p:sp>
      <p:sp>
        <p:nvSpPr>
          <p:cNvPr id="3" name="TextBox 2">
            <a:extLst>
              <a:ext uri="{FF2B5EF4-FFF2-40B4-BE49-F238E27FC236}">
                <a16:creationId xmlns:a16="http://schemas.microsoft.com/office/drawing/2014/main" id="{9D307D22-C9F1-1C45-70D7-2858E14DFBC2}"/>
              </a:ext>
            </a:extLst>
          </p:cNvPr>
          <p:cNvSpPr txBox="1"/>
          <p:nvPr/>
        </p:nvSpPr>
        <p:spPr>
          <a:xfrm>
            <a:off x="690758" y="3399155"/>
            <a:ext cx="2178303" cy="338554"/>
          </a:xfrm>
          <a:prstGeom prst="rect">
            <a:avLst/>
          </a:prstGeom>
          <a:noFill/>
        </p:spPr>
        <p:txBody>
          <a:bodyPr wrap="square">
            <a:spAutoFit/>
          </a:bodyPr>
          <a:lstStyle/>
          <a:p>
            <a:r>
              <a:rPr lang="en-US" sz="1600" b="1" dirty="0"/>
              <a:t>Product Overview</a:t>
            </a:r>
          </a:p>
        </p:txBody>
      </p:sp>
      <p:pic>
        <p:nvPicPr>
          <p:cNvPr id="17" name="Graphic 16">
            <a:extLst>
              <a:ext uri="{FF2B5EF4-FFF2-40B4-BE49-F238E27FC236}">
                <a16:creationId xmlns:a16="http://schemas.microsoft.com/office/drawing/2014/main" id="{85EB7CC1-1756-BDB9-77A5-59033110FD03}"/>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767347" y="2883449"/>
            <a:ext cx="425798" cy="425798"/>
          </a:xfrm>
          <a:prstGeom prst="rect">
            <a:avLst/>
          </a:prstGeom>
        </p:spPr>
      </p:pic>
      <p:sp>
        <p:nvSpPr>
          <p:cNvPr id="5" name="TextBox 4">
            <a:extLst>
              <a:ext uri="{FF2B5EF4-FFF2-40B4-BE49-F238E27FC236}">
                <a16:creationId xmlns:a16="http://schemas.microsoft.com/office/drawing/2014/main" id="{3E42C2F8-FC32-A778-CC5D-829F48B6D0E4}"/>
              </a:ext>
            </a:extLst>
          </p:cNvPr>
          <p:cNvSpPr txBox="1"/>
          <p:nvPr/>
        </p:nvSpPr>
        <p:spPr>
          <a:xfrm>
            <a:off x="6154056" y="2638933"/>
            <a:ext cx="3229833" cy="584775"/>
          </a:xfrm>
          <a:prstGeom prst="rect">
            <a:avLst/>
          </a:prstGeom>
          <a:noFill/>
        </p:spPr>
        <p:txBody>
          <a:bodyPr wrap="square">
            <a:spAutoFit/>
          </a:bodyPr>
          <a:lstStyle/>
          <a:p>
            <a:r>
              <a:rPr lang="en-US" sz="1600" b="1" dirty="0">
                <a:solidFill>
                  <a:schemeClr val="bg1"/>
                </a:solidFill>
              </a:rPr>
              <a:t>Additional personalities include</a:t>
            </a:r>
          </a:p>
        </p:txBody>
      </p:sp>
      <p:grpSp>
        <p:nvGrpSpPr>
          <p:cNvPr id="28" name="Group 27">
            <a:extLst>
              <a:ext uri="{FF2B5EF4-FFF2-40B4-BE49-F238E27FC236}">
                <a16:creationId xmlns:a16="http://schemas.microsoft.com/office/drawing/2014/main" id="{47EE54C8-E511-90CA-9510-49EBF73A4FC8}"/>
              </a:ext>
            </a:extLst>
          </p:cNvPr>
          <p:cNvGrpSpPr/>
          <p:nvPr/>
        </p:nvGrpSpPr>
        <p:grpSpPr>
          <a:xfrm>
            <a:off x="7117948" y="4139745"/>
            <a:ext cx="3794759" cy="696124"/>
            <a:chOff x="6096001" y="3737709"/>
            <a:chExt cx="3794759" cy="696124"/>
          </a:xfrm>
        </p:grpSpPr>
        <p:sp>
          <p:nvSpPr>
            <p:cNvPr id="26" name="Rectangle: Rounded Corners 25">
              <a:extLst>
                <a:ext uri="{FF2B5EF4-FFF2-40B4-BE49-F238E27FC236}">
                  <a16:creationId xmlns:a16="http://schemas.microsoft.com/office/drawing/2014/main" id="{3D72F4C7-1E17-37C6-C42E-D05411657F3B}"/>
                </a:ext>
              </a:extLst>
            </p:cNvPr>
            <p:cNvSpPr/>
            <p:nvPr/>
          </p:nvSpPr>
          <p:spPr>
            <a:xfrm>
              <a:off x="6096001" y="3737709"/>
              <a:ext cx="3794759" cy="696124"/>
            </a:xfrm>
            <a:prstGeom prst="round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3683D9F3-6B80-3145-89F1-FC27FBD3E386}"/>
                </a:ext>
              </a:extLst>
            </p:cNvPr>
            <p:cNvSpPr txBox="1"/>
            <p:nvPr/>
          </p:nvSpPr>
          <p:spPr>
            <a:xfrm>
              <a:off x="7130549" y="3931883"/>
              <a:ext cx="2195284" cy="307777"/>
            </a:xfrm>
            <a:prstGeom prst="rect">
              <a:avLst/>
            </a:prstGeom>
            <a:noFill/>
          </p:spPr>
          <p:txBody>
            <a:bodyPr wrap="square">
              <a:spAutoFit/>
            </a:bodyPr>
            <a:lstStyle/>
            <a:p>
              <a:r>
                <a:rPr lang="en-US" sz="1400" dirty="0">
                  <a:solidFill>
                    <a:schemeClr val="bg1"/>
                  </a:solidFill>
                </a:rPr>
                <a:t>CISO personality.  </a:t>
              </a:r>
            </a:p>
          </p:txBody>
        </p:sp>
        <p:pic>
          <p:nvPicPr>
            <p:cNvPr id="27" name="Graphic 26">
              <a:extLst>
                <a:ext uri="{FF2B5EF4-FFF2-40B4-BE49-F238E27FC236}">
                  <a16:creationId xmlns:a16="http://schemas.microsoft.com/office/drawing/2014/main" id="{D6975074-0627-01F6-98CF-AD63328C4BB3}"/>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6324602" y="3872872"/>
              <a:ext cx="425798" cy="425798"/>
            </a:xfrm>
            <a:prstGeom prst="rect">
              <a:avLst/>
            </a:prstGeom>
          </p:spPr>
        </p:pic>
      </p:grpSp>
      <p:grpSp>
        <p:nvGrpSpPr>
          <p:cNvPr id="29" name="Group 28">
            <a:extLst>
              <a:ext uri="{FF2B5EF4-FFF2-40B4-BE49-F238E27FC236}">
                <a16:creationId xmlns:a16="http://schemas.microsoft.com/office/drawing/2014/main" id="{D23B0C4D-C548-2370-BEDA-36F7E45440D2}"/>
              </a:ext>
            </a:extLst>
          </p:cNvPr>
          <p:cNvGrpSpPr/>
          <p:nvPr/>
        </p:nvGrpSpPr>
        <p:grpSpPr>
          <a:xfrm>
            <a:off x="7117948" y="5521564"/>
            <a:ext cx="3794759" cy="696124"/>
            <a:chOff x="6096001" y="3737709"/>
            <a:chExt cx="3794759" cy="696124"/>
          </a:xfrm>
        </p:grpSpPr>
        <p:sp>
          <p:nvSpPr>
            <p:cNvPr id="31" name="Rectangle: Rounded Corners 30">
              <a:extLst>
                <a:ext uri="{FF2B5EF4-FFF2-40B4-BE49-F238E27FC236}">
                  <a16:creationId xmlns:a16="http://schemas.microsoft.com/office/drawing/2014/main" id="{A89B447F-BC68-80D4-0B35-6FB5B4515FC4}"/>
                </a:ext>
              </a:extLst>
            </p:cNvPr>
            <p:cNvSpPr/>
            <p:nvPr/>
          </p:nvSpPr>
          <p:spPr>
            <a:xfrm>
              <a:off x="6096001" y="3737709"/>
              <a:ext cx="3794759" cy="696124"/>
            </a:xfrm>
            <a:prstGeom prst="round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512763D5-6449-CFC2-4A44-E4D0E3ABEBE1}"/>
                </a:ext>
              </a:extLst>
            </p:cNvPr>
            <p:cNvSpPr txBox="1"/>
            <p:nvPr/>
          </p:nvSpPr>
          <p:spPr>
            <a:xfrm>
              <a:off x="7130549" y="3931883"/>
              <a:ext cx="2195284" cy="307777"/>
            </a:xfrm>
            <a:prstGeom prst="rect">
              <a:avLst/>
            </a:prstGeom>
            <a:noFill/>
          </p:spPr>
          <p:txBody>
            <a:bodyPr wrap="square">
              <a:spAutoFit/>
            </a:bodyPr>
            <a:lstStyle/>
            <a:p>
              <a:r>
                <a:rPr lang="en-US" sz="1400" dirty="0">
                  <a:solidFill>
                    <a:schemeClr val="bg1"/>
                  </a:solidFill>
                </a:rPr>
                <a:t>Ai threat Hunting.</a:t>
              </a:r>
            </a:p>
          </p:txBody>
        </p:sp>
        <p:pic>
          <p:nvPicPr>
            <p:cNvPr id="34" name="Graphic 33">
              <a:extLst>
                <a:ext uri="{FF2B5EF4-FFF2-40B4-BE49-F238E27FC236}">
                  <a16:creationId xmlns:a16="http://schemas.microsoft.com/office/drawing/2014/main" id="{1073CA0D-0641-B999-8747-65C952FDF779}"/>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6324602" y="3872872"/>
              <a:ext cx="425798" cy="425798"/>
            </a:xfrm>
            <a:prstGeom prst="rect">
              <a:avLst/>
            </a:prstGeom>
          </p:spPr>
        </p:pic>
      </p:grpSp>
      <p:cxnSp>
        <p:nvCxnSpPr>
          <p:cNvPr id="45" name="Straight Connector 44">
            <a:extLst>
              <a:ext uri="{FF2B5EF4-FFF2-40B4-BE49-F238E27FC236}">
                <a16:creationId xmlns:a16="http://schemas.microsoft.com/office/drawing/2014/main" id="{5971D391-3804-7CC4-D630-5282C5CAE62B}"/>
              </a:ext>
            </a:extLst>
          </p:cNvPr>
          <p:cNvCxnSpPr>
            <a:cxnSpLocks/>
          </p:cNvCxnSpPr>
          <p:nvPr/>
        </p:nvCxnSpPr>
        <p:spPr>
          <a:xfrm>
            <a:off x="6324422" y="4025684"/>
            <a:ext cx="0" cy="1386742"/>
          </a:xfrm>
          <a:prstGeom prst="line">
            <a:avLst/>
          </a:prstGeom>
          <a:ln w="25400">
            <a:solidFill>
              <a:schemeClr val="bg1"/>
            </a:solidFill>
            <a:prstDash val="solid"/>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AF90A781-97FB-E5F7-7364-94FD68FD6687}"/>
              </a:ext>
            </a:extLst>
          </p:cNvPr>
          <p:cNvCxnSpPr>
            <a:cxnSpLocks/>
          </p:cNvCxnSpPr>
          <p:nvPr/>
        </p:nvCxnSpPr>
        <p:spPr>
          <a:xfrm>
            <a:off x="6324422" y="3309247"/>
            <a:ext cx="0" cy="743467"/>
          </a:xfrm>
          <a:prstGeom prst="line">
            <a:avLst/>
          </a:prstGeom>
          <a:ln w="25400">
            <a:solidFill>
              <a:schemeClr val="bg1"/>
            </a:solidFill>
            <a:prstDash val="solid"/>
          </a:ln>
        </p:spPr>
        <p:style>
          <a:lnRef idx="1">
            <a:schemeClr val="accent1"/>
          </a:lnRef>
          <a:fillRef idx="0">
            <a:schemeClr val="accent1"/>
          </a:fillRef>
          <a:effectRef idx="0">
            <a:schemeClr val="accent1"/>
          </a:effectRef>
          <a:fontRef idx="minor">
            <a:schemeClr val="tx1"/>
          </a:fontRef>
        </p:style>
      </p:cxnSp>
      <p:sp>
        <p:nvSpPr>
          <p:cNvPr id="42" name="Arc 41">
            <a:extLst>
              <a:ext uri="{FF2B5EF4-FFF2-40B4-BE49-F238E27FC236}">
                <a16:creationId xmlns:a16="http://schemas.microsoft.com/office/drawing/2014/main" id="{4275447A-B1F1-9243-F0CE-2E8C6CB514F0}"/>
              </a:ext>
            </a:extLst>
          </p:cNvPr>
          <p:cNvSpPr/>
          <p:nvPr/>
        </p:nvSpPr>
        <p:spPr>
          <a:xfrm rot="10800000">
            <a:off x="6324422" y="3588639"/>
            <a:ext cx="914400" cy="914400"/>
          </a:xfrm>
          <a:prstGeom prst="arc">
            <a:avLst>
              <a:gd name="adj1" fmla="val 15789117"/>
              <a:gd name="adj2" fmla="val 0"/>
            </a:avLst>
          </a:prstGeom>
          <a:ln w="25400">
            <a:solidFill>
              <a:schemeClr val="bg1"/>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68" name="Group 67">
            <a:extLst>
              <a:ext uri="{FF2B5EF4-FFF2-40B4-BE49-F238E27FC236}">
                <a16:creationId xmlns:a16="http://schemas.microsoft.com/office/drawing/2014/main" id="{49A28C27-24A2-F3F4-6127-70795F6BF191}"/>
              </a:ext>
            </a:extLst>
          </p:cNvPr>
          <p:cNvGrpSpPr/>
          <p:nvPr/>
        </p:nvGrpSpPr>
        <p:grpSpPr>
          <a:xfrm>
            <a:off x="6554341" y="3495676"/>
            <a:ext cx="573884" cy="2014823"/>
            <a:chOff x="6554341" y="3495676"/>
            <a:chExt cx="573884" cy="2014823"/>
          </a:xfrm>
        </p:grpSpPr>
        <p:sp>
          <p:nvSpPr>
            <p:cNvPr id="54" name="Arc 53">
              <a:extLst>
                <a:ext uri="{FF2B5EF4-FFF2-40B4-BE49-F238E27FC236}">
                  <a16:creationId xmlns:a16="http://schemas.microsoft.com/office/drawing/2014/main" id="{B5D5EE22-C183-AD6A-0007-A0926BEAB33C}"/>
                </a:ext>
              </a:extLst>
            </p:cNvPr>
            <p:cNvSpPr/>
            <p:nvPr/>
          </p:nvSpPr>
          <p:spPr>
            <a:xfrm rot="5400000" flipV="1">
              <a:off x="6338418" y="3711599"/>
              <a:ext cx="1005728" cy="573881"/>
            </a:xfrm>
            <a:prstGeom prst="arc">
              <a:avLst>
                <a:gd name="adj1" fmla="val 19950219"/>
                <a:gd name="adj2" fmla="val 0"/>
              </a:avLst>
            </a:prstGeom>
            <a:ln w="25400">
              <a:solidFill>
                <a:schemeClr val="bg1"/>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6" name="Arc 55">
              <a:extLst>
                <a:ext uri="{FF2B5EF4-FFF2-40B4-BE49-F238E27FC236}">
                  <a16:creationId xmlns:a16="http://schemas.microsoft.com/office/drawing/2014/main" id="{606F77C0-071D-CFA7-3B2D-58FD4E2387B8}"/>
                </a:ext>
              </a:extLst>
            </p:cNvPr>
            <p:cNvSpPr/>
            <p:nvPr/>
          </p:nvSpPr>
          <p:spPr>
            <a:xfrm rot="16200000">
              <a:off x="6338421" y="4720694"/>
              <a:ext cx="1005728" cy="573881"/>
            </a:xfrm>
            <a:prstGeom prst="arc">
              <a:avLst>
                <a:gd name="adj1" fmla="val 19950219"/>
                <a:gd name="adj2" fmla="val 0"/>
              </a:avLst>
            </a:prstGeom>
            <a:ln w="25400">
              <a:solidFill>
                <a:schemeClr val="bg1"/>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Tree>
    <p:extLst>
      <p:ext uri="{BB962C8B-B14F-4D97-AF65-F5344CB8AC3E}">
        <p14:creationId xmlns:p14="http://schemas.microsoft.com/office/powerpoint/2010/main" val="5515142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29D338-B911-E4D3-9309-70F8CCC77BC4}"/>
            </a:ext>
          </a:extLst>
        </p:cNvPr>
        <p:cNvGrpSpPr/>
        <p:nvPr/>
      </p:nvGrpSpPr>
      <p:grpSpPr>
        <a:xfrm>
          <a:off x="0" y="0"/>
          <a:ext cx="0" cy="0"/>
          <a:chOff x="0" y="0"/>
          <a:chExt cx="0" cy="0"/>
        </a:xfrm>
      </p:grpSpPr>
      <p:sp>
        <p:nvSpPr>
          <p:cNvPr id="18" name="Rectangle 17">
            <a:extLst>
              <a:ext uri="{FF2B5EF4-FFF2-40B4-BE49-F238E27FC236}">
                <a16:creationId xmlns:a16="http://schemas.microsoft.com/office/drawing/2014/main" id="{2C47099F-E291-98B4-9A9F-71142EAA1432}"/>
              </a:ext>
            </a:extLst>
          </p:cNvPr>
          <p:cNvSpPr/>
          <p:nvPr/>
        </p:nvSpPr>
        <p:spPr>
          <a:xfrm>
            <a:off x="6095999" y="683010"/>
            <a:ext cx="5632163" cy="617498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 name="Straight Connector 1">
            <a:extLst>
              <a:ext uri="{FF2B5EF4-FFF2-40B4-BE49-F238E27FC236}">
                <a16:creationId xmlns:a16="http://schemas.microsoft.com/office/drawing/2014/main" id="{1C635516-C2DB-C28F-E82B-2D8DD6EB7335}"/>
              </a:ext>
            </a:extLst>
          </p:cNvPr>
          <p:cNvCxnSpPr>
            <a:cxnSpLocks/>
          </p:cNvCxnSpPr>
          <p:nvPr/>
        </p:nvCxnSpPr>
        <p:spPr>
          <a:xfrm>
            <a:off x="0" y="688322"/>
            <a:ext cx="121920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36" name="Picture 35" descr="A blue and black text&#10;&#10;Description automatically generated">
            <a:extLst>
              <a:ext uri="{FF2B5EF4-FFF2-40B4-BE49-F238E27FC236}">
                <a16:creationId xmlns:a16="http://schemas.microsoft.com/office/drawing/2014/main" id="{64E6B81C-977F-DF40-E6EC-BA9E3A31DC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9270" y="204233"/>
            <a:ext cx="1466742" cy="277332"/>
          </a:xfrm>
          <a:prstGeom prst="rect">
            <a:avLst/>
          </a:prstGeom>
        </p:spPr>
      </p:pic>
      <p:sp>
        <p:nvSpPr>
          <p:cNvPr id="4" name="TextBox 3">
            <a:extLst>
              <a:ext uri="{FF2B5EF4-FFF2-40B4-BE49-F238E27FC236}">
                <a16:creationId xmlns:a16="http://schemas.microsoft.com/office/drawing/2014/main" id="{B323BBF0-7E85-A113-1F1F-0369A01E206A}"/>
              </a:ext>
            </a:extLst>
          </p:cNvPr>
          <p:cNvSpPr txBox="1"/>
          <p:nvPr/>
        </p:nvSpPr>
        <p:spPr>
          <a:xfrm>
            <a:off x="359421" y="868139"/>
            <a:ext cx="5736579" cy="1200329"/>
          </a:xfrm>
          <a:prstGeom prst="rect">
            <a:avLst/>
          </a:prstGeom>
          <a:noFill/>
        </p:spPr>
        <p:txBody>
          <a:bodyPr wrap="square" rtlCol="0">
            <a:spAutoFit/>
          </a:bodyPr>
          <a:lstStyle/>
          <a:p>
            <a:pPr defTabSz="457189"/>
            <a:r>
              <a:rPr lang="en-US" sz="3600" b="1" dirty="0">
                <a:latin typeface="+mj-lt"/>
              </a:rPr>
              <a:t>Artificial Intelligent     	</a:t>
            </a:r>
            <a:r>
              <a:rPr lang="en-US" sz="2800" b="1" dirty="0">
                <a:solidFill>
                  <a:schemeClr val="accent1"/>
                </a:solidFill>
                <a:latin typeface="+mj-lt"/>
              </a:rPr>
              <a:t>Flexible Application</a:t>
            </a:r>
          </a:p>
        </p:txBody>
      </p:sp>
      <p:grpSp>
        <p:nvGrpSpPr>
          <p:cNvPr id="54" name="Group 53">
            <a:extLst>
              <a:ext uri="{FF2B5EF4-FFF2-40B4-BE49-F238E27FC236}">
                <a16:creationId xmlns:a16="http://schemas.microsoft.com/office/drawing/2014/main" id="{186E46D6-7797-5843-D459-3D92E7EE0BAA}"/>
              </a:ext>
            </a:extLst>
          </p:cNvPr>
          <p:cNvGrpSpPr/>
          <p:nvPr/>
        </p:nvGrpSpPr>
        <p:grpSpPr>
          <a:xfrm>
            <a:off x="463837" y="1482817"/>
            <a:ext cx="5461796" cy="2400433"/>
            <a:chOff x="463837" y="1482817"/>
            <a:chExt cx="5461796" cy="2400433"/>
          </a:xfrm>
        </p:grpSpPr>
        <p:sp>
          <p:nvSpPr>
            <p:cNvPr id="32" name="TextBox 31">
              <a:extLst>
                <a:ext uri="{FF2B5EF4-FFF2-40B4-BE49-F238E27FC236}">
                  <a16:creationId xmlns:a16="http://schemas.microsoft.com/office/drawing/2014/main" id="{90D4A047-45ED-7A3E-C0BC-1E8E153E84EC}"/>
                </a:ext>
              </a:extLst>
            </p:cNvPr>
            <p:cNvSpPr txBox="1"/>
            <p:nvPr/>
          </p:nvSpPr>
          <p:spPr>
            <a:xfrm>
              <a:off x="1263182" y="2282812"/>
              <a:ext cx="4662451" cy="1600438"/>
            </a:xfrm>
            <a:prstGeom prst="rect">
              <a:avLst/>
            </a:prstGeom>
            <a:noFill/>
          </p:spPr>
          <p:txBody>
            <a:bodyPr wrap="square">
              <a:spAutoFit/>
            </a:bodyPr>
            <a:lstStyle/>
            <a:p>
              <a:pPr>
                <a:spcAft>
                  <a:spcPts val="1800"/>
                </a:spcAft>
              </a:pPr>
              <a:r>
                <a:rPr lang="en-US" sz="1400" dirty="0"/>
                <a:t>NetWatch.Ai allows for the optional use of an Ai bot to help your IT group troubleshoot areas of concern or give a tip to point the helpdesk in the right direction. It understands the context of your environment, so you can ask predictive questions about hardware and server issues pertaining to your specific needs..</a:t>
              </a:r>
            </a:p>
          </p:txBody>
        </p:sp>
        <p:grpSp>
          <p:nvGrpSpPr>
            <p:cNvPr id="49" name="Group 48">
              <a:extLst>
                <a:ext uri="{FF2B5EF4-FFF2-40B4-BE49-F238E27FC236}">
                  <a16:creationId xmlns:a16="http://schemas.microsoft.com/office/drawing/2014/main" id="{79C4DE20-6973-06AD-EAAA-0B347B472077}"/>
                </a:ext>
              </a:extLst>
            </p:cNvPr>
            <p:cNvGrpSpPr/>
            <p:nvPr/>
          </p:nvGrpSpPr>
          <p:grpSpPr>
            <a:xfrm>
              <a:off x="463837" y="1482817"/>
              <a:ext cx="720799" cy="2014823"/>
              <a:chOff x="444134" y="1446184"/>
              <a:chExt cx="720799" cy="2014823"/>
            </a:xfrm>
          </p:grpSpPr>
          <p:sp>
            <p:nvSpPr>
              <p:cNvPr id="35" name="Arc 34">
                <a:extLst>
                  <a:ext uri="{FF2B5EF4-FFF2-40B4-BE49-F238E27FC236}">
                    <a16:creationId xmlns:a16="http://schemas.microsoft.com/office/drawing/2014/main" id="{323D10DB-FB37-EC87-B77F-3B8BB3E3AB1C}"/>
                  </a:ext>
                </a:extLst>
              </p:cNvPr>
              <p:cNvSpPr/>
              <p:nvPr/>
            </p:nvSpPr>
            <p:spPr>
              <a:xfrm rot="5400000" flipV="1">
                <a:off x="375126" y="1662107"/>
                <a:ext cx="1005728" cy="573881"/>
              </a:xfrm>
              <a:prstGeom prst="arc">
                <a:avLst>
                  <a:gd name="adj1" fmla="val 19950219"/>
                  <a:gd name="adj2" fmla="val 0"/>
                </a:avLst>
              </a:prstGeom>
              <a:ln w="25400">
                <a:solidFill>
                  <a:schemeClr val="tx1"/>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9" name="Arc 38">
                <a:extLst>
                  <a:ext uri="{FF2B5EF4-FFF2-40B4-BE49-F238E27FC236}">
                    <a16:creationId xmlns:a16="http://schemas.microsoft.com/office/drawing/2014/main" id="{12203F36-9588-4807-830C-6963E9B4344F}"/>
                  </a:ext>
                </a:extLst>
              </p:cNvPr>
              <p:cNvSpPr/>
              <p:nvPr/>
            </p:nvSpPr>
            <p:spPr>
              <a:xfrm rot="16200000">
                <a:off x="375129" y="2671202"/>
                <a:ext cx="1005728" cy="573881"/>
              </a:xfrm>
              <a:prstGeom prst="arc">
                <a:avLst>
                  <a:gd name="adj1" fmla="val 19950219"/>
                  <a:gd name="adj2" fmla="val 0"/>
                </a:avLst>
              </a:prstGeom>
              <a:ln w="25400">
                <a:solidFill>
                  <a:schemeClr val="tx1"/>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41" name="Straight Connector 40">
                <a:extLst>
                  <a:ext uri="{FF2B5EF4-FFF2-40B4-BE49-F238E27FC236}">
                    <a16:creationId xmlns:a16="http://schemas.microsoft.com/office/drawing/2014/main" id="{F1B1EA29-2782-A0A6-2D11-7911B1F159DA}"/>
                  </a:ext>
                </a:extLst>
              </p:cNvPr>
              <p:cNvCxnSpPr>
                <a:cxnSpLocks/>
                <a:endCxn id="39" idx="2"/>
              </p:cNvCxnSpPr>
              <p:nvPr/>
            </p:nvCxnSpPr>
            <p:spPr>
              <a:xfrm>
                <a:off x="444134" y="2451912"/>
                <a:ext cx="433860" cy="336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55" name="Group 54">
            <a:extLst>
              <a:ext uri="{FF2B5EF4-FFF2-40B4-BE49-F238E27FC236}">
                <a16:creationId xmlns:a16="http://schemas.microsoft.com/office/drawing/2014/main" id="{D4F48A19-C368-7C47-BCCD-D01B90405182}"/>
              </a:ext>
            </a:extLst>
          </p:cNvPr>
          <p:cNvGrpSpPr/>
          <p:nvPr/>
        </p:nvGrpSpPr>
        <p:grpSpPr>
          <a:xfrm>
            <a:off x="463837" y="3488582"/>
            <a:ext cx="5423538" cy="2283808"/>
            <a:chOff x="463837" y="1482817"/>
            <a:chExt cx="5423538" cy="2283808"/>
          </a:xfrm>
        </p:grpSpPr>
        <p:sp>
          <p:nvSpPr>
            <p:cNvPr id="56" name="TextBox 55">
              <a:extLst>
                <a:ext uri="{FF2B5EF4-FFF2-40B4-BE49-F238E27FC236}">
                  <a16:creationId xmlns:a16="http://schemas.microsoft.com/office/drawing/2014/main" id="{6CA10C67-A815-D19A-A688-9F41FB58BFA8}"/>
                </a:ext>
              </a:extLst>
            </p:cNvPr>
            <p:cNvSpPr txBox="1"/>
            <p:nvPr/>
          </p:nvSpPr>
          <p:spPr>
            <a:xfrm>
              <a:off x="1224924" y="3243405"/>
              <a:ext cx="4662451" cy="523220"/>
            </a:xfrm>
            <a:prstGeom prst="rect">
              <a:avLst/>
            </a:prstGeom>
            <a:noFill/>
          </p:spPr>
          <p:txBody>
            <a:bodyPr wrap="square">
              <a:spAutoFit/>
            </a:bodyPr>
            <a:lstStyle/>
            <a:p>
              <a:pPr>
                <a:spcAft>
                  <a:spcPts val="1800"/>
                </a:spcAft>
              </a:pPr>
              <a:r>
                <a:rPr lang="en-US" sz="1400" dirty="0"/>
                <a:t>The Ai can read screenshots for the IT resource and give them pointers on what to work on. </a:t>
              </a:r>
            </a:p>
          </p:txBody>
        </p:sp>
        <p:grpSp>
          <p:nvGrpSpPr>
            <p:cNvPr id="57" name="Group 56">
              <a:extLst>
                <a:ext uri="{FF2B5EF4-FFF2-40B4-BE49-F238E27FC236}">
                  <a16:creationId xmlns:a16="http://schemas.microsoft.com/office/drawing/2014/main" id="{8C24CD99-6C1F-692A-8E5A-18031CEA2034}"/>
                </a:ext>
              </a:extLst>
            </p:cNvPr>
            <p:cNvGrpSpPr/>
            <p:nvPr/>
          </p:nvGrpSpPr>
          <p:grpSpPr>
            <a:xfrm>
              <a:off x="463837" y="1482817"/>
              <a:ext cx="720799" cy="2014823"/>
              <a:chOff x="444134" y="1446184"/>
              <a:chExt cx="720799" cy="2014823"/>
            </a:xfrm>
          </p:grpSpPr>
          <p:sp>
            <p:nvSpPr>
              <p:cNvPr id="58" name="Arc 57">
                <a:extLst>
                  <a:ext uri="{FF2B5EF4-FFF2-40B4-BE49-F238E27FC236}">
                    <a16:creationId xmlns:a16="http://schemas.microsoft.com/office/drawing/2014/main" id="{12BEF15B-ABBC-B986-BD26-DD3DAFA3B917}"/>
                  </a:ext>
                </a:extLst>
              </p:cNvPr>
              <p:cNvSpPr/>
              <p:nvPr/>
            </p:nvSpPr>
            <p:spPr>
              <a:xfrm rot="5400000" flipV="1">
                <a:off x="375126" y="1662107"/>
                <a:ext cx="1005728" cy="573881"/>
              </a:xfrm>
              <a:prstGeom prst="arc">
                <a:avLst>
                  <a:gd name="adj1" fmla="val 19950219"/>
                  <a:gd name="adj2" fmla="val 0"/>
                </a:avLst>
              </a:prstGeom>
              <a:ln w="25400">
                <a:solidFill>
                  <a:schemeClr val="tx1"/>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9" name="Arc 58">
                <a:extLst>
                  <a:ext uri="{FF2B5EF4-FFF2-40B4-BE49-F238E27FC236}">
                    <a16:creationId xmlns:a16="http://schemas.microsoft.com/office/drawing/2014/main" id="{3D72CEFE-E7A9-9875-2F37-D15377A98766}"/>
                  </a:ext>
                </a:extLst>
              </p:cNvPr>
              <p:cNvSpPr/>
              <p:nvPr/>
            </p:nvSpPr>
            <p:spPr>
              <a:xfrm rot="16200000">
                <a:off x="375129" y="2671202"/>
                <a:ext cx="1005728" cy="573881"/>
              </a:xfrm>
              <a:prstGeom prst="arc">
                <a:avLst>
                  <a:gd name="adj1" fmla="val 19950219"/>
                  <a:gd name="adj2" fmla="val 0"/>
                </a:avLst>
              </a:prstGeom>
              <a:ln w="25400">
                <a:solidFill>
                  <a:schemeClr val="tx1"/>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60" name="Straight Connector 59">
                <a:extLst>
                  <a:ext uri="{FF2B5EF4-FFF2-40B4-BE49-F238E27FC236}">
                    <a16:creationId xmlns:a16="http://schemas.microsoft.com/office/drawing/2014/main" id="{B706E2B5-24A3-04CB-B71D-813B21C5E354}"/>
                  </a:ext>
                </a:extLst>
              </p:cNvPr>
              <p:cNvCxnSpPr>
                <a:endCxn id="59" idx="2"/>
              </p:cNvCxnSpPr>
              <p:nvPr/>
            </p:nvCxnSpPr>
            <p:spPr>
              <a:xfrm>
                <a:off x="444134" y="2451912"/>
                <a:ext cx="433860" cy="336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61" name="Group 60">
            <a:extLst>
              <a:ext uri="{FF2B5EF4-FFF2-40B4-BE49-F238E27FC236}">
                <a16:creationId xmlns:a16="http://schemas.microsoft.com/office/drawing/2014/main" id="{98048ABF-62F2-4DB5-13D5-218516648AE0}"/>
              </a:ext>
            </a:extLst>
          </p:cNvPr>
          <p:cNvGrpSpPr/>
          <p:nvPr/>
        </p:nvGrpSpPr>
        <p:grpSpPr>
          <a:xfrm>
            <a:off x="463837" y="3918592"/>
            <a:ext cx="5461796" cy="2599600"/>
            <a:chOff x="463837" y="898040"/>
            <a:chExt cx="5461796" cy="2599600"/>
          </a:xfrm>
        </p:grpSpPr>
        <p:sp>
          <p:nvSpPr>
            <p:cNvPr id="62" name="TextBox 61">
              <a:extLst>
                <a:ext uri="{FF2B5EF4-FFF2-40B4-BE49-F238E27FC236}">
                  <a16:creationId xmlns:a16="http://schemas.microsoft.com/office/drawing/2014/main" id="{29FB1DA4-DBB5-7588-D794-7F4C669B0283}"/>
                </a:ext>
              </a:extLst>
            </p:cNvPr>
            <p:cNvSpPr txBox="1"/>
            <p:nvPr/>
          </p:nvSpPr>
          <p:spPr>
            <a:xfrm>
              <a:off x="1263182" y="898040"/>
              <a:ext cx="4662451" cy="1169551"/>
            </a:xfrm>
            <a:prstGeom prst="rect">
              <a:avLst/>
            </a:prstGeom>
            <a:noFill/>
          </p:spPr>
          <p:txBody>
            <a:bodyPr wrap="square">
              <a:spAutoFit/>
            </a:bodyPr>
            <a:lstStyle/>
            <a:p>
              <a:pPr>
                <a:spcAft>
                  <a:spcPts val="1800"/>
                </a:spcAft>
              </a:pPr>
              <a:r>
                <a:rPr lang="en-US" sz="1400" dirty="0"/>
                <a:t>Ai answers questions on how to configure alerts and rules within NetWatch products and any connected 3</a:t>
              </a:r>
              <a:r>
                <a:rPr lang="en-US" sz="1400" baseline="30000" dirty="0"/>
                <a:t>rd</a:t>
              </a:r>
              <a:r>
                <a:rPr lang="en-US" sz="1400" dirty="0"/>
                <a:t> party product. The Ai tool is optional and can be loaded as a standalone app without the need for a dashboard.</a:t>
              </a:r>
            </a:p>
          </p:txBody>
        </p:sp>
        <p:grpSp>
          <p:nvGrpSpPr>
            <p:cNvPr id="63" name="Group 62">
              <a:extLst>
                <a:ext uri="{FF2B5EF4-FFF2-40B4-BE49-F238E27FC236}">
                  <a16:creationId xmlns:a16="http://schemas.microsoft.com/office/drawing/2014/main" id="{0FF0B87F-CB52-759E-1EC8-808C15A2ACD9}"/>
                </a:ext>
              </a:extLst>
            </p:cNvPr>
            <p:cNvGrpSpPr/>
            <p:nvPr/>
          </p:nvGrpSpPr>
          <p:grpSpPr>
            <a:xfrm>
              <a:off x="463837" y="1482817"/>
              <a:ext cx="720799" cy="2014823"/>
              <a:chOff x="444134" y="1446184"/>
              <a:chExt cx="720799" cy="2014823"/>
            </a:xfrm>
          </p:grpSpPr>
          <p:sp>
            <p:nvSpPr>
              <p:cNvPr id="64" name="Arc 63">
                <a:extLst>
                  <a:ext uri="{FF2B5EF4-FFF2-40B4-BE49-F238E27FC236}">
                    <a16:creationId xmlns:a16="http://schemas.microsoft.com/office/drawing/2014/main" id="{E2F3B557-655E-999F-2568-CB2CB141487A}"/>
                  </a:ext>
                </a:extLst>
              </p:cNvPr>
              <p:cNvSpPr/>
              <p:nvPr/>
            </p:nvSpPr>
            <p:spPr>
              <a:xfrm rot="5400000" flipV="1">
                <a:off x="375126" y="1662107"/>
                <a:ext cx="1005728" cy="573881"/>
              </a:xfrm>
              <a:prstGeom prst="arc">
                <a:avLst>
                  <a:gd name="adj1" fmla="val 19950219"/>
                  <a:gd name="adj2" fmla="val 0"/>
                </a:avLst>
              </a:prstGeom>
              <a:ln w="25400">
                <a:solidFill>
                  <a:schemeClr val="tx1"/>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5" name="Arc 64">
                <a:extLst>
                  <a:ext uri="{FF2B5EF4-FFF2-40B4-BE49-F238E27FC236}">
                    <a16:creationId xmlns:a16="http://schemas.microsoft.com/office/drawing/2014/main" id="{81A90D40-74E8-E7CA-8EA5-11977E53DCF5}"/>
                  </a:ext>
                </a:extLst>
              </p:cNvPr>
              <p:cNvSpPr/>
              <p:nvPr/>
            </p:nvSpPr>
            <p:spPr>
              <a:xfrm rot="16200000">
                <a:off x="375129" y="2671202"/>
                <a:ext cx="1005728" cy="573881"/>
              </a:xfrm>
              <a:prstGeom prst="arc">
                <a:avLst>
                  <a:gd name="adj1" fmla="val 19950219"/>
                  <a:gd name="adj2" fmla="val 0"/>
                </a:avLst>
              </a:prstGeom>
              <a:ln w="25400">
                <a:solidFill>
                  <a:schemeClr val="tx1"/>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66" name="Straight Connector 65">
                <a:extLst>
                  <a:ext uri="{FF2B5EF4-FFF2-40B4-BE49-F238E27FC236}">
                    <a16:creationId xmlns:a16="http://schemas.microsoft.com/office/drawing/2014/main" id="{24033F31-DAD1-EF65-9E06-092BD3B4D1B0}"/>
                  </a:ext>
                </a:extLst>
              </p:cNvPr>
              <p:cNvCxnSpPr>
                <a:endCxn id="65" idx="2"/>
              </p:cNvCxnSpPr>
              <p:nvPr/>
            </p:nvCxnSpPr>
            <p:spPr>
              <a:xfrm>
                <a:off x="444134" y="2451912"/>
                <a:ext cx="433860" cy="336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87" name="Group 86">
            <a:extLst>
              <a:ext uri="{FF2B5EF4-FFF2-40B4-BE49-F238E27FC236}">
                <a16:creationId xmlns:a16="http://schemas.microsoft.com/office/drawing/2014/main" id="{43BCE344-03A5-17E9-6484-6E0A12421F74}"/>
              </a:ext>
            </a:extLst>
          </p:cNvPr>
          <p:cNvGrpSpPr/>
          <p:nvPr/>
        </p:nvGrpSpPr>
        <p:grpSpPr>
          <a:xfrm>
            <a:off x="6697749" y="1347516"/>
            <a:ext cx="4309613" cy="4590138"/>
            <a:chOff x="6527382" y="1191147"/>
            <a:chExt cx="4965984" cy="5289234"/>
          </a:xfrm>
        </p:grpSpPr>
        <p:grpSp>
          <p:nvGrpSpPr>
            <p:cNvPr id="84" name="Group 83">
              <a:extLst>
                <a:ext uri="{FF2B5EF4-FFF2-40B4-BE49-F238E27FC236}">
                  <a16:creationId xmlns:a16="http://schemas.microsoft.com/office/drawing/2014/main" id="{2F5E6F6C-5969-E291-D66E-68929B32B663}"/>
                </a:ext>
              </a:extLst>
            </p:cNvPr>
            <p:cNvGrpSpPr/>
            <p:nvPr/>
          </p:nvGrpSpPr>
          <p:grpSpPr>
            <a:xfrm>
              <a:off x="9813781" y="1199636"/>
              <a:ext cx="1679585" cy="2393205"/>
              <a:chOff x="9862383" y="1095376"/>
              <a:chExt cx="1679585" cy="2393205"/>
            </a:xfrm>
          </p:grpSpPr>
          <p:sp>
            <p:nvSpPr>
              <p:cNvPr id="77" name="Rectangle: Rounded Corners 76">
                <a:extLst>
                  <a:ext uri="{FF2B5EF4-FFF2-40B4-BE49-F238E27FC236}">
                    <a16:creationId xmlns:a16="http://schemas.microsoft.com/office/drawing/2014/main" id="{F57B5494-234F-3F47-6BC1-48623D091B9F}"/>
                  </a:ext>
                </a:extLst>
              </p:cNvPr>
              <p:cNvSpPr/>
              <p:nvPr/>
            </p:nvSpPr>
            <p:spPr>
              <a:xfrm>
                <a:off x="9862383" y="1095376"/>
                <a:ext cx="1679585" cy="2393205"/>
              </a:xfrm>
              <a:prstGeom prst="roundRect">
                <a:avLst>
                  <a:gd name="adj" fmla="val 4118"/>
                </a:avLst>
              </a:prstGeom>
              <a:solidFill>
                <a:schemeClr val="bg1">
                  <a:lumMod val="95000"/>
                </a:schemeClr>
              </a:solidFill>
              <a:ln w="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2" name="Picture 21" descr="A screenshot of a phone&#10;&#10;Description automatically generated">
                <a:extLst>
                  <a:ext uri="{FF2B5EF4-FFF2-40B4-BE49-F238E27FC236}">
                    <a16:creationId xmlns:a16="http://schemas.microsoft.com/office/drawing/2014/main" id="{E3A2EEB5-5178-9AEC-D557-B0F6823B9A4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16066" y="1213302"/>
                <a:ext cx="1580522" cy="2190586"/>
              </a:xfrm>
              <a:prstGeom prst="roundRect">
                <a:avLst>
                  <a:gd name="adj" fmla="val 4413"/>
                </a:avLst>
              </a:prstGeom>
              <a:noFill/>
              <a:ln>
                <a:noFill/>
              </a:ln>
              <a:effectLst/>
            </p:spPr>
          </p:pic>
        </p:grpSp>
        <p:grpSp>
          <p:nvGrpSpPr>
            <p:cNvPr id="83" name="Group 82">
              <a:extLst>
                <a:ext uri="{FF2B5EF4-FFF2-40B4-BE49-F238E27FC236}">
                  <a16:creationId xmlns:a16="http://schemas.microsoft.com/office/drawing/2014/main" id="{01C0E92A-55D2-9B30-D44C-91E54A8EFEBF}"/>
                </a:ext>
              </a:extLst>
            </p:cNvPr>
            <p:cNvGrpSpPr/>
            <p:nvPr/>
          </p:nvGrpSpPr>
          <p:grpSpPr>
            <a:xfrm>
              <a:off x="6527382" y="1191147"/>
              <a:ext cx="1679585" cy="2393205"/>
              <a:chOff x="8044194" y="1095376"/>
              <a:chExt cx="1679585" cy="2393205"/>
            </a:xfrm>
          </p:grpSpPr>
          <p:sp>
            <p:nvSpPr>
              <p:cNvPr id="71" name="Rectangle: Rounded Corners 70">
                <a:extLst>
                  <a:ext uri="{FF2B5EF4-FFF2-40B4-BE49-F238E27FC236}">
                    <a16:creationId xmlns:a16="http://schemas.microsoft.com/office/drawing/2014/main" id="{5EEF1FCB-CC39-AAA7-12F8-6550BC3B62FC}"/>
                  </a:ext>
                </a:extLst>
              </p:cNvPr>
              <p:cNvSpPr/>
              <p:nvPr/>
            </p:nvSpPr>
            <p:spPr>
              <a:xfrm>
                <a:off x="8044194" y="1095376"/>
                <a:ext cx="1679585" cy="2393205"/>
              </a:xfrm>
              <a:prstGeom prst="roundRect">
                <a:avLst>
                  <a:gd name="adj" fmla="val 4118"/>
                </a:avLst>
              </a:prstGeom>
              <a:solidFill>
                <a:schemeClr val="bg1">
                  <a:lumMod val="95000"/>
                </a:schemeClr>
              </a:solidFill>
              <a:ln w="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3" name="Picture 22" descr="A screenshot of a phone&#10;&#10;Description automatically generated">
                <a:extLst>
                  <a:ext uri="{FF2B5EF4-FFF2-40B4-BE49-F238E27FC236}">
                    <a16:creationId xmlns:a16="http://schemas.microsoft.com/office/drawing/2014/main" id="{CB884F4C-71FD-A702-8D65-B3133077D79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97877" y="1161736"/>
                <a:ext cx="1594141" cy="2242152"/>
              </a:xfrm>
              <a:prstGeom prst="round2SameRect">
                <a:avLst>
                  <a:gd name="adj1" fmla="val 5314"/>
                  <a:gd name="adj2" fmla="val 5258"/>
                </a:avLst>
              </a:prstGeom>
              <a:noFill/>
              <a:ln>
                <a:noFill/>
              </a:ln>
              <a:effectLst/>
            </p:spPr>
          </p:pic>
        </p:grpSp>
        <p:grpSp>
          <p:nvGrpSpPr>
            <p:cNvPr id="81" name="Group 80">
              <a:extLst>
                <a:ext uri="{FF2B5EF4-FFF2-40B4-BE49-F238E27FC236}">
                  <a16:creationId xmlns:a16="http://schemas.microsoft.com/office/drawing/2014/main" id="{2D740A59-2F1A-9F23-4C6E-96FB57F37A99}"/>
                </a:ext>
              </a:extLst>
            </p:cNvPr>
            <p:cNvGrpSpPr/>
            <p:nvPr/>
          </p:nvGrpSpPr>
          <p:grpSpPr>
            <a:xfrm>
              <a:off x="6527382" y="4087176"/>
              <a:ext cx="1679585" cy="2393205"/>
              <a:chOff x="8044194" y="3521440"/>
              <a:chExt cx="1679585" cy="2393205"/>
            </a:xfrm>
          </p:grpSpPr>
          <p:sp>
            <p:nvSpPr>
              <p:cNvPr id="80" name="Rectangle: Rounded Corners 79">
                <a:extLst>
                  <a:ext uri="{FF2B5EF4-FFF2-40B4-BE49-F238E27FC236}">
                    <a16:creationId xmlns:a16="http://schemas.microsoft.com/office/drawing/2014/main" id="{E84887B7-B215-17E3-CF9C-ACDA734DDB4F}"/>
                  </a:ext>
                </a:extLst>
              </p:cNvPr>
              <p:cNvSpPr/>
              <p:nvPr/>
            </p:nvSpPr>
            <p:spPr>
              <a:xfrm>
                <a:off x="8044194" y="3521440"/>
                <a:ext cx="1679585" cy="2393205"/>
              </a:xfrm>
              <a:prstGeom prst="roundRect">
                <a:avLst>
                  <a:gd name="adj" fmla="val 4118"/>
                </a:avLst>
              </a:prstGeom>
              <a:solidFill>
                <a:schemeClr val="bg1">
                  <a:lumMod val="95000"/>
                </a:schemeClr>
              </a:solidFill>
              <a:ln w="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6" name="Picture 25" descr="A screenshot of a chat">
                <a:extLst>
                  <a:ext uri="{FF2B5EF4-FFF2-40B4-BE49-F238E27FC236}">
                    <a16:creationId xmlns:a16="http://schemas.microsoft.com/office/drawing/2014/main" id="{75CDB647-3433-6337-53D9-142EB0F3E644}"/>
                  </a:ext>
                </a:extLst>
              </p:cNvPr>
              <p:cNvPicPr>
                <a:picLocks noChangeAspect="1"/>
              </p:cNvPicPr>
              <p:nvPr/>
            </p:nvPicPr>
            <p:blipFill>
              <a:blip r:embed="rId5">
                <a:extLst>
                  <a:ext uri="{28A0092B-C50C-407E-A947-70E740481C1C}">
                    <a14:useLocalDpi xmlns:a14="http://schemas.microsoft.com/office/drawing/2010/main" val="0"/>
                  </a:ext>
                </a:extLst>
              </a:blip>
              <a:srcRect r="42567"/>
              <a:stretch/>
            </p:blipFill>
            <p:spPr>
              <a:xfrm>
                <a:off x="8097877" y="3607996"/>
                <a:ext cx="1625902" cy="2227419"/>
              </a:xfrm>
              <a:prstGeom prst="rect">
                <a:avLst/>
              </a:prstGeom>
              <a:noFill/>
              <a:ln>
                <a:noFill/>
              </a:ln>
              <a:effectLst/>
            </p:spPr>
          </p:pic>
        </p:grpSp>
        <p:grpSp>
          <p:nvGrpSpPr>
            <p:cNvPr id="82" name="Group 81">
              <a:extLst>
                <a:ext uri="{FF2B5EF4-FFF2-40B4-BE49-F238E27FC236}">
                  <a16:creationId xmlns:a16="http://schemas.microsoft.com/office/drawing/2014/main" id="{95297F26-880B-40A4-1556-8E4F90BF500D}"/>
                </a:ext>
              </a:extLst>
            </p:cNvPr>
            <p:cNvGrpSpPr/>
            <p:nvPr/>
          </p:nvGrpSpPr>
          <p:grpSpPr>
            <a:xfrm>
              <a:off x="9813781" y="4087176"/>
              <a:ext cx="1679585" cy="2393205"/>
              <a:chOff x="9862383" y="3521440"/>
              <a:chExt cx="1679585" cy="2393205"/>
            </a:xfrm>
          </p:grpSpPr>
          <p:sp>
            <p:nvSpPr>
              <p:cNvPr id="79" name="Rectangle: Rounded Corners 78">
                <a:extLst>
                  <a:ext uri="{FF2B5EF4-FFF2-40B4-BE49-F238E27FC236}">
                    <a16:creationId xmlns:a16="http://schemas.microsoft.com/office/drawing/2014/main" id="{7C1250FE-35A6-61A3-08C9-0039DA90586D}"/>
                  </a:ext>
                </a:extLst>
              </p:cNvPr>
              <p:cNvSpPr/>
              <p:nvPr/>
            </p:nvSpPr>
            <p:spPr>
              <a:xfrm>
                <a:off x="9862383" y="3521440"/>
                <a:ext cx="1679585" cy="2393205"/>
              </a:xfrm>
              <a:prstGeom prst="roundRect">
                <a:avLst>
                  <a:gd name="adj" fmla="val 4118"/>
                </a:avLst>
              </a:prstGeom>
              <a:solidFill>
                <a:schemeClr val="bg1">
                  <a:lumMod val="95000"/>
                </a:schemeClr>
              </a:solidFill>
              <a:ln w="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1" name="Picture 20" descr="Screens screenshot of a computer&#10;&#10;Description automatically generated">
                <a:extLst>
                  <a:ext uri="{FF2B5EF4-FFF2-40B4-BE49-F238E27FC236}">
                    <a16:creationId xmlns:a16="http://schemas.microsoft.com/office/drawing/2014/main" id="{BD2FDD15-60F0-8884-6AF0-628F176C8F2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916066" y="3675448"/>
                <a:ext cx="1573641" cy="2115931"/>
              </a:xfrm>
              <a:prstGeom prst="rect">
                <a:avLst/>
              </a:prstGeom>
              <a:noFill/>
              <a:effectLst/>
            </p:spPr>
          </p:pic>
        </p:grpSp>
        <p:grpSp>
          <p:nvGrpSpPr>
            <p:cNvPr id="85" name="Group 84">
              <a:extLst>
                <a:ext uri="{FF2B5EF4-FFF2-40B4-BE49-F238E27FC236}">
                  <a16:creationId xmlns:a16="http://schemas.microsoft.com/office/drawing/2014/main" id="{9A535C9C-4E6D-3688-7258-D9B89D01ADCA}"/>
                </a:ext>
              </a:extLst>
            </p:cNvPr>
            <p:cNvGrpSpPr/>
            <p:nvPr/>
          </p:nvGrpSpPr>
          <p:grpSpPr>
            <a:xfrm>
              <a:off x="7931363" y="1396443"/>
              <a:ext cx="2210283" cy="4801398"/>
              <a:chOff x="6266365" y="1095376"/>
              <a:chExt cx="1710823" cy="3716421"/>
            </a:xfrm>
          </p:grpSpPr>
          <p:sp>
            <p:nvSpPr>
              <p:cNvPr id="70" name="Rectangle: Rounded Corners 69">
                <a:extLst>
                  <a:ext uri="{FF2B5EF4-FFF2-40B4-BE49-F238E27FC236}">
                    <a16:creationId xmlns:a16="http://schemas.microsoft.com/office/drawing/2014/main" id="{2DF0ED4C-A0D0-3EAA-6DBE-9971CA73C6A5}"/>
                  </a:ext>
                </a:extLst>
              </p:cNvPr>
              <p:cNvSpPr/>
              <p:nvPr/>
            </p:nvSpPr>
            <p:spPr>
              <a:xfrm>
                <a:off x="6266365" y="1095376"/>
                <a:ext cx="1710823" cy="3716421"/>
              </a:xfrm>
              <a:prstGeom prst="roundRect">
                <a:avLst>
                  <a:gd name="adj" fmla="val 4118"/>
                </a:avLst>
              </a:prstGeom>
              <a:solidFill>
                <a:schemeClr val="bg1">
                  <a:lumMod val="95000"/>
                </a:schemeClr>
              </a:solidFill>
              <a:ln w="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7" name="Picture 26" descr="A screenshot of a chat&#10;&#10;Description automatically generated">
                <a:extLst>
                  <a:ext uri="{FF2B5EF4-FFF2-40B4-BE49-F238E27FC236}">
                    <a16:creationId xmlns:a16="http://schemas.microsoft.com/office/drawing/2014/main" id="{958AFD4B-EA6F-6B7B-D1A3-0190EF8396F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33371" y="1161736"/>
                <a:ext cx="1594141" cy="3571678"/>
              </a:xfrm>
              <a:prstGeom prst="rect">
                <a:avLst/>
              </a:prstGeom>
              <a:noFill/>
              <a:ln>
                <a:noFill/>
              </a:ln>
              <a:effectLst/>
            </p:spPr>
          </p:pic>
        </p:grpSp>
      </p:grpSp>
    </p:spTree>
    <p:extLst>
      <p:ext uri="{BB962C8B-B14F-4D97-AF65-F5344CB8AC3E}">
        <p14:creationId xmlns:p14="http://schemas.microsoft.com/office/powerpoint/2010/main" val="335744798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B39FABF8-4A8C-859D-D3F0-A8396812953B}"/>
            </a:ext>
          </a:extLst>
        </p:cNvPr>
        <p:cNvGrpSpPr/>
        <p:nvPr/>
      </p:nvGrpSpPr>
      <p:grpSpPr>
        <a:xfrm>
          <a:off x="0" y="0"/>
          <a:ext cx="0" cy="0"/>
          <a:chOff x="0" y="0"/>
          <a:chExt cx="0" cy="0"/>
        </a:xfrm>
      </p:grpSpPr>
      <p:pic>
        <p:nvPicPr>
          <p:cNvPr id="8" name="Picture 7" descr="A blue background with hexagons">
            <a:extLst>
              <a:ext uri="{FF2B5EF4-FFF2-40B4-BE49-F238E27FC236}">
                <a16:creationId xmlns:a16="http://schemas.microsoft.com/office/drawing/2014/main" id="{378F4ABA-E21C-D219-60A5-78517EEADD6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6" name="Rectangle: Top Corners Rounded 15">
            <a:extLst>
              <a:ext uri="{FF2B5EF4-FFF2-40B4-BE49-F238E27FC236}">
                <a16:creationId xmlns:a16="http://schemas.microsoft.com/office/drawing/2014/main" id="{409C9E20-3CCD-132A-75A5-9F8868759A2A}"/>
              </a:ext>
            </a:extLst>
          </p:cNvPr>
          <p:cNvSpPr/>
          <p:nvPr/>
        </p:nvSpPr>
        <p:spPr>
          <a:xfrm>
            <a:off x="359419" y="2516403"/>
            <a:ext cx="5410200" cy="4341597"/>
          </a:xfrm>
          <a:prstGeom prst="round2SameRect">
            <a:avLst>
              <a:gd name="adj1" fmla="val 5932"/>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lgn="ctr">
              <a:buFont typeface="+mj-lt"/>
              <a:buAutoNum type="arabicPeriod"/>
            </a:pPr>
            <a:endParaRPr lang="en-US"/>
          </a:p>
        </p:txBody>
      </p:sp>
      <p:cxnSp>
        <p:nvCxnSpPr>
          <p:cNvPr id="2" name="Straight Connector 1">
            <a:extLst>
              <a:ext uri="{FF2B5EF4-FFF2-40B4-BE49-F238E27FC236}">
                <a16:creationId xmlns:a16="http://schemas.microsoft.com/office/drawing/2014/main" id="{97FF5ADA-CB58-F733-4C76-D6660BFAE93C}"/>
              </a:ext>
            </a:extLst>
          </p:cNvPr>
          <p:cNvCxnSpPr>
            <a:cxnSpLocks/>
          </p:cNvCxnSpPr>
          <p:nvPr/>
        </p:nvCxnSpPr>
        <p:spPr>
          <a:xfrm>
            <a:off x="0" y="688322"/>
            <a:ext cx="12192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pic>
        <p:nvPicPr>
          <p:cNvPr id="36" name="Picture 35" descr="A blue and black text&#10;&#10;Description automatically generated">
            <a:extLst>
              <a:ext uri="{FF2B5EF4-FFF2-40B4-BE49-F238E27FC236}">
                <a16:creationId xmlns:a16="http://schemas.microsoft.com/office/drawing/2014/main" id="{B8C92F7D-9206-9048-CB8B-E0F6D4FF50F5}"/>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429270" y="204233"/>
            <a:ext cx="1466742" cy="277332"/>
          </a:xfrm>
          <a:prstGeom prst="rect">
            <a:avLst/>
          </a:prstGeom>
        </p:spPr>
      </p:pic>
      <p:sp>
        <p:nvSpPr>
          <p:cNvPr id="4" name="TextBox 3">
            <a:extLst>
              <a:ext uri="{FF2B5EF4-FFF2-40B4-BE49-F238E27FC236}">
                <a16:creationId xmlns:a16="http://schemas.microsoft.com/office/drawing/2014/main" id="{4C35F956-DFBA-D4DC-7CD3-8AE858B3BCD8}"/>
              </a:ext>
            </a:extLst>
          </p:cNvPr>
          <p:cNvSpPr txBox="1"/>
          <p:nvPr/>
        </p:nvSpPr>
        <p:spPr>
          <a:xfrm>
            <a:off x="359419" y="868139"/>
            <a:ext cx="5403026" cy="646331"/>
          </a:xfrm>
          <a:prstGeom prst="rect">
            <a:avLst/>
          </a:prstGeom>
          <a:noFill/>
        </p:spPr>
        <p:txBody>
          <a:bodyPr wrap="square" rtlCol="0">
            <a:spAutoFit/>
          </a:bodyPr>
          <a:lstStyle/>
          <a:p>
            <a:pPr defTabSz="457189"/>
            <a:r>
              <a:rPr lang="en-US" sz="3600" b="1" dirty="0">
                <a:solidFill>
                  <a:schemeClr val="bg1"/>
                </a:solidFill>
                <a:latin typeface="+mj-lt"/>
              </a:rPr>
              <a:t>Deployment Options</a:t>
            </a:r>
          </a:p>
        </p:txBody>
      </p:sp>
      <p:sp>
        <p:nvSpPr>
          <p:cNvPr id="7" name="TextBox 6">
            <a:extLst>
              <a:ext uri="{FF2B5EF4-FFF2-40B4-BE49-F238E27FC236}">
                <a16:creationId xmlns:a16="http://schemas.microsoft.com/office/drawing/2014/main" id="{9C058F86-632A-863B-3EED-9FE64DACE856}"/>
              </a:ext>
            </a:extLst>
          </p:cNvPr>
          <p:cNvSpPr txBox="1"/>
          <p:nvPr/>
        </p:nvSpPr>
        <p:spPr>
          <a:xfrm>
            <a:off x="359420" y="1595498"/>
            <a:ext cx="10397249" cy="646331"/>
          </a:xfrm>
          <a:prstGeom prst="rect">
            <a:avLst/>
          </a:prstGeom>
          <a:noFill/>
        </p:spPr>
        <p:txBody>
          <a:bodyPr wrap="square">
            <a:spAutoFit/>
          </a:bodyPr>
          <a:lstStyle/>
          <a:p>
            <a:r>
              <a:rPr lang="en-US" sz="1800" dirty="0">
                <a:solidFill>
                  <a:schemeClr val="bg1"/>
                </a:solidFill>
              </a:rPr>
              <a:t>	Ai driven monitoring platform with flexibility to deploy as an virtual Image, SaaS, Hybrid or with our MicroNode™</a:t>
            </a:r>
            <a:r>
              <a:rPr lang="en-US" dirty="0">
                <a:solidFill>
                  <a:schemeClr val="bg1"/>
                </a:solidFill>
              </a:rPr>
              <a:t> depending on your own network layout and needs. </a:t>
            </a:r>
            <a:endParaRPr lang="en-US" sz="1800" dirty="0">
              <a:solidFill>
                <a:schemeClr val="bg1"/>
              </a:solidFill>
            </a:endParaRPr>
          </a:p>
        </p:txBody>
      </p:sp>
      <p:sp>
        <p:nvSpPr>
          <p:cNvPr id="3" name="TextBox 2">
            <a:extLst>
              <a:ext uri="{FF2B5EF4-FFF2-40B4-BE49-F238E27FC236}">
                <a16:creationId xmlns:a16="http://schemas.microsoft.com/office/drawing/2014/main" id="{BCFC9D3F-6B8D-AF92-884C-E3FB0B8032AA}"/>
              </a:ext>
            </a:extLst>
          </p:cNvPr>
          <p:cNvSpPr txBox="1"/>
          <p:nvPr/>
        </p:nvSpPr>
        <p:spPr>
          <a:xfrm>
            <a:off x="429270" y="2852233"/>
            <a:ext cx="2785923" cy="338554"/>
          </a:xfrm>
          <a:prstGeom prst="rect">
            <a:avLst/>
          </a:prstGeom>
          <a:noFill/>
        </p:spPr>
        <p:txBody>
          <a:bodyPr wrap="square">
            <a:spAutoFit/>
          </a:bodyPr>
          <a:lstStyle/>
          <a:p>
            <a:r>
              <a:rPr lang="en-US" sz="1600" b="1" dirty="0"/>
              <a:t>Deployment Overview</a:t>
            </a:r>
          </a:p>
        </p:txBody>
      </p:sp>
      <p:sp>
        <p:nvSpPr>
          <p:cNvPr id="5" name="TextBox 4">
            <a:extLst>
              <a:ext uri="{FF2B5EF4-FFF2-40B4-BE49-F238E27FC236}">
                <a16:creationId xmlns:a16="http://schemas.microsoft.com/office/drawing/2014/main" id="{E2A52703-C455-426F-8DBF-3E97C597F782}"/>
              </a:ext>
            </a:extLst>
          </p:cNvPr>
          <p:cNvSpPr txBox="1"/>
          <p:nvPr/>
        </p:nvSpPr>
        <p:spPr>
          <a:xfrm>
            <a:off x="808653" y="3477208"/>
            <a:ext cx="4149012" cy="2308324"/>
          </a:xfrm>
          <a:prstGeom prst="rect">
            <a:avLst/>
          </a:prstGeom>
          <a:noFill/>
        </p:spPr>
        <p:txBody>
          <a:bodyPr wrap="square" rtlCol="0">
            <a:spAutoFit/>
          </a:bodyPr>
          <a:lstStyle/>
          <a:p>
            <a:pPr marL="285750" indent="-285750">
              <a:buFont typeface="Arial" panose="020B0604020202020204" pitchFamily="34" charset="0"/>
              <a:buChar char="•"/>
            </a:pPr>
            <a:r>
              <a:rPr lang="en-US" sz="2400" dirty="0"/>
              <a:t>Virtual Image -Ubuntu</a:t>
            </a:r>
          </a:p>
          <a:p>
            <a:pPr marL="285750" indent="-285750">
              <a:buFont typeface="Arial" panose="020B0604020202020204" pitchFamily="34" charset="0"/>
              <a:buChar char="•"/>
            </a:pPr>
            <a:r>
              <a:rPr lang="en-US" sz="2400" dirty="0"/>
              <a:t>SaaS – our private cloud</a:t>
            </a:r>
          </a:p>
          <a:p>
            <a:pPr marL="285750" indent="-285750">
              <a:buFont typeface="Arial" panose="020B0604020202020204" pitchFamily="34" charset="0"/>
              <a:buChar char="•"/>
            </a:pPr>
            <a:r>
              <a:rPr lang="en-US" sz="2400" dirty="0"/>
              <a:t>Hybrid deployment</a:t>
            </a:r>
          </a:p>
          <a:p>
            <a:pPr marL="285750" indent="-285750">
              <a:buFont typeface="Arial" panose="020B0604020202020204" pitchFamily="34" charset="0"/>
              <a:buChar char="•"/>
            </a:pPr>
            <a:r>
              <a:rPr lang="en-US" sz="2400" dirty="0"/>
              <a:t>On-prem</a:t>
            </a:r>
          </a:p>
          <a:p>
            <a:pPr marL="285750" indent="-285750">
              <a:buFont typeface="Arial" panose="020B0604020202020204" pitchFamily="34" charset="0"/>
              <a:buChar char="•"/>
            </a:pPr>
            <a:r>
              <a:rPr lang="en-US" sz="2400" dirty="0"/>
              <a:t>MicroNode™</a:t>
            </a:r>
          </a:p>
        </p:txBody>
      </p:sp>
      <p:pic>
        <p:nvPicPr>
          <p:cNvPr id="9" name="Picture 8">
            <a:extLst>
              <a:ext uri="{FF2B5EF4-FFF2-40B4-BE49-F238E27FC236}">
                <a16:creationId xmlns:a16="http://schemas.microsoft.com/office/drawing/2014/main" id="{F88C1DBE-2566-C1A5-3889-33C7BA87FCE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86836" y="3992084"/>
            <a:ext cx="1699878" cy="2053715"/>
          </a:xfrm>
          <a:prstGeom prst="rect">
            <a:avLst/>
          </a:prstGeom>
          <a:effectLst>
            <a:softEdge rad="63500"/>
          </a:effectLst>
        </p:spPr>
      </p:pic>
      <p:pic>
        <p:nvPicPr>
          <p:cNvPr id="13" name="Picture 12">
            <a:extLst>
              <a:ext uri="{FF2B5EF4-FFF2-40B4-BE49-F238E27FC236}">
                <a16:creationId xmlns:a16="http://schemas.microsoft.com/office/drawing/2014/main" id="{84869A86-EA3C-1F2C-2330-D10564FFE5A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37889" y="4515073"/>
            <a:ext cx="2848947" cy="1530726"/>
          </a:xfrm>
          <a:prstGeom prst="rect">
            <a:avLst/>
          </a:prstGeom>
          <a:effectLst>
            <a:softEdge rad="63500"/>
          </a:effectLst>
        </p:spPr>
      </p:pic>
      <p:pic>
        <p:nvPicPr>
          <p:cNvPr id="11" name="Picture 10">
            <a:extLst>
              <a:ext uri="{FF2B5EF4-FFF2-40B4-BE49-F238E27FC236}">
                <a16:creationId xmlns:a16="http://schemas.microsoft.com/office/drawing/2014/main" id="{991CE3D4-71C2-1CDE-EB9A-3BF8E8EB8FC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558195" y="2648423"/>
            <a:ext cx="2564027" cy="1866650"/>
          </a:xfrm>
          <a:prstGeom prst="rect">
            <a:avLst/>
          </a:prstGeom>
          <a:effectLst>
            <a:softEdge rad="63500"/>
          </a:effectLst>
        </p:spPr>
      </p:pic>
    </p:spTree>
    <p:extLst>
      <p:ext uri="{BB962C8B-B14F-4D97-AF65-F5344CB8AC3E}">
        <p14:creationId xmlns:p14="http://schemas.microsoft.com/office/powerpoint/2010/main" val="74795859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DAB743-7DA7-C902-DFF2-4F174BA130EE}"/>
            </a:ext>
          </a:extLst>
        </p:cNvPr>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98FC0C9D-6133-CCED-6BE0-B322C3B55FDD}"/>
              </a:ext>
            </a:extLst>
          </p:cNvPr>
          <p:cNvCxnSpPr>
            <a:cxnSpLocks/>
          </p:cNvCxnSpPr>
          <p:nvPr/>
        </p:nvCxnSpPr>
        <p:spPr>
          <a:xfrm>
            <a:off x="0" y="688322"/>
            <a:ext cx="121920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36" name="Picture 35" descr="A blue and black text&#10;&#10;Description automatically generated">
            <a:extLst>
              <a:ext uri="{FF2B5EF4-FFF2-40B4-BE49-F238E27FC236}">
                <a16:creationId xmlns:a16="http://schemas.microsoft.com/office/drawing/2014/main" id="{6A682F56-92F3-0DC9-D4BB-2356C42991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9270" y="204233"/>
            <a:ext cx="1466742" cy="277332"/>
          </a:xfrm>
          <a:prstGeom prst="rect">
            <a:avLst/>
          </a:prstGeom>
        </p:spPr>
      </p:pic>
      <p:sp>
        <p:nvSpPr>
          <p:cNvPr id="4" name="TextBox 3">
            <a:extLst>
              <a:ext uri="{FF2B5EF4-FFF2-40B4-BE49-F238E27FC236}">
                <a16:creationId xmlns:a16="http://schemas.microsoft.com/office/drawing/2014/main" id="{DBBB90FA-7136-5090-BB89-EB2DD0E9B164}"/>
              </a:ext>
            </a:extLst>
          </p:cNvPr>
          <p:cNvSpPr txBox="1"/>
          <p:nvPr/>
        </p:nvSpPr>
        <p:spPr>
          <a:xfrm>
            <a:off x="359421" y="868139"/>
            <a:ext cx="6670644" cy="1200329"/>
          </a:xfrm>
          <a:prstGeom prst="rect">
            <a:avLst/>
          </a:prstGeom>
          <a:noFill/>
        </p:spPr>
        <p:txBody>
          <a:bodyPr wrap="square" rtlCol="0">
            <a:spAutoFit/>
          </a:bodyPr>
          <a:lstStyle/>
          <a:p>
            <a:pPr defTabSz="457189"/>
            <a:r>
              <a:rPr lang="en-US" sz="3600" b="1" dirty="0">
                <a:latin typeface="+mj-lt"/>
              </a:rPr>
              <a:t>Enhancing Cyber     	Resilience</a:t>
            </a:r>
            <a:endParaRPr lang="en-US" sz="2800" b="1" dirty="0">
              <a:solidFill>
                <a:schemeClr val="accent1"/>
              </a:solidFill>
              <a:latin typeface="+mj-lt"/>
            </a:endParaRPr>
          </a:p>
        </p:txBody>
      </p:sp>
      <p:grpSp>
        <p:nvGrpSpPr>
          <p:cNvPr id="49" name="Group 48">
            <a:extLst>
              <a:ext uri="{FF2B5EF4-FFF2-40B4-BE49-F238E27FC236}">
                <a16:creationId xmlns:a16="http://schemas.microsoft.com/office/drawing/2014/main" id="{4964351F-B568-E52B-E6EC-368FEC81DD89}"/>
              </a:ext>
            </a:extLst>
          </p:cNvPr>
          <p:cNvGrpSpPr/>
          <p:nvPr/>
        </p:nvGrpSpPr>
        <p:grpSpPr>
          <a:xfrm>
            <a:off x="463838" y="1834463"/>
            <a:ext cx="429416" cy="1200330"/>
            <a:chOff x="444134" y="1446184"/>
            <a:chExt cx="720799" cy="2014823"/>
          </a:xfrm>
        </p:grpSpPr>
        <p:sp>
          <p:nvSpPr>
            <p:cNvPr id="35" name="Arc 34">
              <a:extLst>
                <a:ext uri="{FF2B5EF4-FFF2-40B4-BE49-F238E27FC236}">
                  <a16:creationId xmlns:a16="http://schemas.microsoft.com/office/drawing/2014/main" id="{F8A04246-976B-7E37-302F-44E20A74BFA4}"/>
                </a:ext>
              </a:extLst>
            </p:cNvPr>
            <p:cNvSpPr/>
            <p:nvPr/>
          </p:nvSpPr>
          <p:spPr>
            <a:xfrm rot="5400000" flipV="1">
              <a:off x="375126" y="1662107"/>
              <a:ext cx="1005728" cy="573881"/>
            </a:xfrm>
            <a:prstGeom prst="arc">
              <a:avLst>
                <a:gd name="adj1" fmla="val 19950219"/>
                <a:gd name="adj2" fmla="val 0"/>
              </a:avLst>
            </a:prstGeom>
            <a:ln w="19050">
              <a:solidFill>
                <a:schemeClr val="tx1"/>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9" name="Arc 38">
              <a:extLst>
                <a:ext uri="{FF2B5EF4-FFF2-40B4-BE49-F238E27FC236}">
                  <a16:creationId xmlns:a16="http://schemas.microsoft.com/office/drawing/2014/main" id="{05ABEFAE-C99E-C724-1CED-C60B92D8EB1A}"/>
                </a:ext>
              </a:extLst>
            </p:cNvPr>
            <p:cNvSpPr/>
            <p:nvPr/>
          </p:nvSpPr>
          <p:spPr>
            <a:xfrm rot="16200000">
              <a:off x="375129" y="2671202"/>
              <a:ext cx="1005728" cy="573881"/>
            </a:xfrm>
            <a:prstGeom prst="arc">
              <a:avLst>
                <a:gd name="adj1" fmla="val 19950219"/>
                <a:gd name="adj2" fmla="val 0"/>
              </a:avLst>
            </a:prstGeom>
            <a:ln w="19050">
              <a:solidFill>
                <a:schemeClr val="tx1"/>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41" name="Straight Connector 40">
              <a:extLst>
                <a:ext uri="{FF2B5EF4-FFF2-40B4-BE49-F238E27FC236}">
                  <a16:creationId xmlns:a16="http://schemas.microsoft.com/office/drawing/2014/main" id="{1AF24946-0D5C-9F7F-DBD5-0DFB912BA34C}"/>
                </a:ext>
              </a:extLst>
            </p:cNvPr>
            <p:cNvCxnSpPr>
              <a:endCxn id="39" idx="2"/>
            </p:cNvCxnSpPr>
            <p:nvPr/>
          </p:nvCxnSpPr>
          <p:spPr>
            <a:xfrm>
              <a:off x="444134" y="2451912"/>
              <a:ext cx="433860" cy="336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9" name="Group 28">
            <a:extLst>
              <a:ext uri="{FF2B5EF4-FFF2-40B4-BE49-F238E27FC236}">
                <a16:creationId xmlns:a16="http://schemas.microsoft.com/office/drawing/2014/main" id="{EF0D920F-8AE5-37D4-4A5B-80C96EB29AF1}"/>
              </a:ext>
            </a:extLst>
          </p:cNvPr>
          <p:cNvGrpSpPr/>
          <p:nvPr/>
        </p:nvGrpSpPr>
        <p:grpSpPr>
          <a:xfrm>
            <a:off x="463838" y="3238073"/>
            <a:ext cx="429416" cy="1200330"/>
            <a:chOff x="444134" y="1446184"/>
            <a:chExt cx="720799" cy="2014823"/>
          </a:xfrm>
        </p:grpSpPr>
        <p:sp>
          <p:nvSpPr>
            <p:cNvPr id="31" name="Arc 30">
              <a:extLst>
                <a:ext uri="{FF2B5EF4-FFF2-40B4-BE49-F238E27FC236}">
                  <a16:creationId xmlns:a16="http://schemas.microsoft.com/office/drawing/2014/main" id="{6A2D22AB-00C0-FE4F-62C4-DB87614F8D70}"/>
                </a:ext>
              </a:extLst>
            </p:cNvPr>
            <p:cNvSpPr/>
            <p:nvPr/>
          </p:nvSpPr>
          <p:spPr>
            <a:xfrm rot="5400000" flipV="1">
              <a:off x="375126" y="1662107"/>
              <a:ext cx="1005728" cy="573881"/>
            </a:xfrm>
            <a:prstGeom prst="arc">
              <a:avLst>
                <a:gd name="adj1" fmla="val 19950219"/>
                <a:gd name="adj2" fmla="val 0"/>
              </a:avLst>
            </a:prstGeom>
            <a:ln w="19050">
              <a:solidFill>
                <a:schemeClr val="tx1"/>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4" name="Arc 33">
              <a:extLst>
                <a:ext uri="{FF2B5EF4-FFF2-40B4-BE49-F238E27FC236}">
                  <a16:creationId xmlns:a16="http://schemas.microsoft.com/office/drawing/2014/main" id="{3EF7AB6B-9BDB-D348-5601-CD40ADA6C6DB}"/>
                </a:ext>
              </a:extLst>
            </p:cNvPr>
            <p:cNvSpPr/>
            <p:nvPr/>
          </p:nvSpPr>
          <p:spPr>
            <a:xfrm rot="16200000">
              <a:off x="375129" y="2671202"/>
              <a:ext cx="1005728" cy="573881"/>
            </a:xfrm>
            <a:prstGeom prst="arc">
              <a:avLst>
                <a:gd name="adj1" fmla="val 19950219"/>
                <a:gd name="adj2" fmla="val 0"/>
              </a:avLst>
            </a:prstGeom>
            <a:ln w="19050">
              <a:solidFill>
                <a:schemeClr val="tx1"/>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40" name="Straight Connector 39">
              <a:extLst>
                <a:ext uri="{FF2B5EF4-FFF2-40B4-BE49-F238E27FC236}">
                  <a16:creationId xmlns:a16="http://schemas.microsoft.com/office/drawing/2014/main" id="{F4627215-FFC5-C58B-7493-CD9308F2C628}"/>
                </a:ext>
              </a:extLst>
            </p:cNvPr>
            <p:cNvCxnSpPr>
              <a:endCxn id="34" idx="2"/>
            </p:cNvCxnSpPr>
            <p:nvPr/>
          </p:nvCxnSpPr>
          <p:spPr>
            <a:xfrm>
              <a:off x="444134" y="2451912"/>
              <a:ext cx="433860" cy="336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4" name="Group 43">
            <a:extLst>
              <a:ext uri="{FF2B5EF4-FFF2-40B4-BE49-F238E27FC236}">
                <a16:creationId xmlns:a16="http://schemas.microsoft.com/office/drawing/2014/main" id="{D3E01030-79BE-0CD8-A54A-B36F7A477274}"/>
              </a:ext>
            </a:extLst>
          </p:cNvPr>
          <p:cNvGrpSpPr/>
          <p:nvPr/>
        </p:nvGrpSpPr>
        <p:grpSpPr>
          <a:xfrm>
            <a:off x="463838" y="4554175"/>
            <a:ext cx="429416" cy="1200330"/>
            <a:chOff x="444134" y="1446184"/>
            <a:chExt cx="720799" cy="2014823"/>
          </a:xfrm>
        </p:grpSpPr>
        <p:sp>
          <p:nvSpPr>
            <p:cNvPr id="45" name="Arc 44">
              <a:extLst>
                <a:ext uri="{FF2B5EF4-FFF2-40B4-BE49-F238E27FC236}">
                  <a16:creationId xmlns:a16="http://schemas.microsoft.com/office/drawing/2014/main" id="{2E7D0890-D9B4-33D9-D064-9AAD51980CDD}"/>
                </a:ext>
              </a:extLst>
            </p:cNvPr>
            <p:cNvSpPr/>
            <p:nvPr/>
          </p:nvSpPr>
          <p:spPr>
            <a:xfrm rot="5400000" flipV="1">
              <a:off x="375126" y="1662107"/>
              <a:ext cx="1005728" cy="573881"/>
            </a:xfrm>
            <a:prstGeom prst="arc">
              <a:avLst>
                <a:gd name="adj1" fmla="val 19950219"/>
                <a:gd name="adj2" fmla="val 0"/>
              </a:avLst>
            </a:prstGeom>
            <a:ln w="19050">
              <a:solidFill>
                <a:schemeClr val="tx1"/>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Arc 45">
              <a:extLst>
                <a:ext uri="{FF2B5EF4-FFF2-40B4-BE49-F238E27FC236}">
                  <a16:creationId xmlns:a16="http://schemas.microsoft.com/office/drawing/2014/main" id="{C591A3C5-520B-A028-7B90-14CDB3FF0BDE}"/>
                </a:ext>
              </a:extLst>
            </p:cNvPr>
            <p:cNvSpPr/>
            <p:nvPr/>
          </p:nvSpPr>
          <p:spPr>
            <a:xfrm rot="16200000">
              <a:off x="375129" y="2671202"/>
              <a:ext cx="1005728" cy="573881"/>
            </a:xfrm>
            <a:prstGeom prst="arc">
              <a:avLst>
                <a:gd name="adj1" fmla="val 19950219"/>
                <a:gd name="adj2" fmla="val 0"/>
              </a:avLst>
            </a:prstGeom>
            <a:ln w="19050">
              <a:solidFill>
                <a:schemeClr val="tx1"/>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47" name="Straight Connector 46">
              <a:extLst>
                <a:ext uri="{FF2B5EF4-FFF2-40B4-BE49-F238E27FC236}">
                  <a16:creationId xmlns:a16="http://schemas.microsoft.com/office/drawing/2014/main" id="{95A5156F-BF1B-F71D-0FC5-CF0145841752}"/>
                </a:ext>
              </a:extLst>
            </p:cNvPr>
            <p:cNvCxnSpPr>
              <a:endCxn id="46" idx="2"/>
            </p:cNvCxnSpPr>
            <p:nvPr/>
          </p:nvCxnSpPr>
          <p:spPr>
            <a:xfrm>
              <a:off x="444134" y="2451912"/>
              <a:ext cx="433860" cy="336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0" name="Group 79">
            <a:extLst>
              <a:ext uri="{FF2B5EF4-FFF2-40B4-BE49-F238E27FC236}">
                <a16:creationId xmlns:a16="http://schemas.microsoft.com/office/drawing/2014/main" id="{33D17466-24A3-8379-A6E1-4D5EBAF8346F}"/>
              </a:ext>
            </a:extLst>
          </p:cNvPr>
          <p:cNvGrpSpPr/>
          <p:nvPr/>
        </p:nvGrpSpPr>
        <p:grpSpPr>
          <a:xfrm>
            <a:off x="809836" y="2287689"/>
            <a:ext cx="4842820" cy="1200329"/>
            <a:chOff x="809836" y="2336152"/>
            <a:chExt cx="4842820" cy="1200329"/>
          </a:xfrm>
        </p:grpSpPr>
        <p:sp>
          <p:nvSpPr>
            <p:cNvPr id="32" name="TextBox 31">
              <a:extLst>
                <a:ext uri="{FF2B5EF4-FFF2-40B4-BE49-F238E27FC236}">
                  <a16:creationId xmlns:a16="http://schemas.microsoft.com/office/drawing/2014/main" id="{899D4B72-92A4-9A27-05F4-606FB999D53E}"/>
                </a:ext>
              </a:extLst>
            </p:cNvPr>
            <p:cNvSpPr txBox="1"/>
            <p:nvPr/>
          </p:nvSpPr>
          <p:spPr>
            <a:xfrm>
              <a:off x="809836" y="2336152"/>
              <a:ext cx="4842820" cy="1200329"/>
            </a:xfrm>
            <a:prstGeom prst="rect">
              <a:avLst/>
            </a:prstGeom>
            <a:noFill/>
          </p:spPr>
          <p:txBody>
            <a:bodyPr wrap="square">
              <a:spAutoFit/>
            </a:bodyPr>
            <a:lstStyle/>
            <a:p>
              <a:pPr>
                <a:spcAft>
                  <a:spcPts val="1200"/>
                </a:spcAft>
              </a:pPr>
              <a:r>
                <a:rPr lang="en-US" sz="1400" b="1" dirty="0">
                  <a:solidFill>
                    <a:schemeClr val="accent1"/>
                  </a:solidFill>
                </a:rPr>
                <a:t>Agents, Or Not</a:t>
              </a:r>
            </a:p>
            <a:p>
              <a:pPr>
                <a:spcAft>
                  <a:spcPts val="1200"/>
                </a:spcAft>
              </a:pPr>
              <a:r>
                <a:rPr lang="en-US" sz="1200" dirty="0">
                  <a:solidFill>
                    <a:schemeClr val="bg1">
                      <a:lumMod val="50000"/>
                    </a:schemeClr>
                  </a:solidFill>
                </a:rPr>
                <a:t>NetWatch.Ai provides the choice of using agent or agent-less monitoring with no difference in cost; clients can change from agents to agent-less at any time and can use any combination of agent and agent-less monitoring.</a:t>
              </a:r>
            </a:p>
          </p:txBody>
        </p:sp>
        <p:grpSp>
          <p:nvGrpSpPr>
            <p:cNvPr id="69" name="Group 68">
              <a:extLst>
                <a:ext uri="{FF2B5EF4-FFF2-40B4-BE49-F238E27FC236}">
                  <a16:creationId xmlns:a16="http://schemas.microsoft.com/office/drawing/2014/main" id="{BBB3AFB4-2F24-7798-37A4-077C55DF363D}"/>
                </a:ext>
              </a:extLst>
            </p:cNvPr>
            <p:cNvGrpSpPr/>
            <p:nvPr/>
          </p:nvGrpSpPr>
          <p:grpSpPr>
            <a:xfrm>
              <a:off x="2344964" y="2366588"/>
              <a:ext cx="3053957" cy="243262"/>
              <a:chOff x="2344964" y="2366588"/>
              <a:chExt cx="3053957" cy="243262"/>
            </a:xfrm>
          </p:grpSpPr>
          <p:pic>
            <p:nvPicPr>
              <p:cNvPr id="52" name="Graphic 51">
                <a:extLst>
                  <a:ext uri="{FF2B5EF4-FFF2-40B4-BE49-F238E27FC236}">
                    <a16:creationId xmlns:a16="http://schemas.microsoft.com/office/drawing/2014/main" id="{81B905C0-5F3F-AE55-0775-F12FFB3890B7}"/>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5155659" y="2366588"/>
                <a:ext cx="243262" cy="243262"/>
              </a:xfrm>
              <a:prstGeom prst="rect">
                <a:avLst/>
              </a:prstGeom>
            </p:spPr>
          </p:pic>
          <p:cxnSp>
            <p:nvCxnSpPr>
              <p:cNvPr id="67" name="Straight Connector 66">
                <a:extLst>
                  <a:ext uri="{FF2B5EF4-FFF2-40B4-BE49-F238E27FC236}">
                    <a16:creationId xmlns:a16="http://schemas.microsoft.com/office/drawing/2014/main" id="{5E2007EA-ABF1-26CA-8D26-0EB3FB1A8B42}"/>
                  </a:ext>
                </a:extLst>
              </p:cNvPr>
              <p:cNvCxnSpPr>
                <a:cxnSpLocks/>
              </p:cNvCxnSpPr>
              <p:nvPr/>
            </p:nvCxnSpPr>
            <p:spPr>
              <a:xfrm>
                <a:off x="2344964" y="2488219"/>
                <a:ext cx="2703286" cy="0"/>
              </a:xfrm>
              <a:prstGeom prst="line">
                <a:avLst/>
              </a:prstGeom>
              <a:ln w="3175"/>
            </p:spPr>
            <p:style>
              <a:lnRef idx="1">
                <a:schemeClr val="accent1"/>
              </a:lnRef>
              <a:fillRef idx="0">
                <a:schemeClr val="accent1"/>
              </a:fillRef>
              <a:effectRef idx="0">
                <a:schemeClr val="accent1"/>
              </a:effectRef>
              <a:fontRef idx="minor">
                <a:schemeClr val="tx1"/>
              </a:fontRef>
            </p:style>
          </p:cxnSp>
        </p:grpSp>
      </p:grpSp>
      <p:grpSp>
        <p:nvGrpSpPr>
          <p:cNvPr id="79" name="Group 78">
            <a:extLst>
              <a:ext uri="{FF2B5EF4-FFF2-40B4-BE49-F238E27FC236}">
                <a16:creationId xmlns:a16="http://schemas.microsoft.com/office/drawing/2014/main" id="{1795F9BF-2679-2EE0-ABCF-E07AE19FC7BE}"/>
              </a:ext>
            </a:extLst>
          </p:cNvPr>
          <p:cNvGrpSpPr/>
          <p:nvPr/>
        </p:nvGrpSpPr>
        <p:grpSpPr>
          <a:xfrm>
            <a:off x="809836" y="3691299"/>
            <a:ext cx="4842820" cy="1015663"/>
            <a:chOff x="809836" y="3739878"/>
            <a:chExt cx="4842820" cy="1015663"/>
          </a:xfrm>
        </p:grpSpPr>
        <p:sp>
          <p:nvSpPr>
            <p:cNvPr id="28" name="TextBox 27">
              <a:extLst>
                <a:ext uri="{FF2B5EF4-FFF2-40B4-BE49-F238E27FC236}">
                  <a16:creationId xmlns:a16="http://schemas.microsoft.com/office/drawing/2014/main" id="{7C713057-8928-40E7-8312-E73373A864B3}"/>
                </a:ext>
              </a:extLst>
            </p:cNvPr>
            <p:cNvSpPr txBox="1"/>
            <p:nvPr/>
          </p:nvSpPr>
          <p:spPr>
            <a:xfrm>
              <a:off x="809836" y="3739878"/>
              <a:ext cx="4842820" cy="1015663"/>
            </a:xfrm>
            <a:prstGeom prst="rect">
              <a:avLst/>
            </a:prstGeom>
            <a:noFill/>
          </p:spPr>
          <p:txBody>
            <a:bodyPr wrap="square">
              <a:spAutoFit/>
            </a:bodyPr>
            <a:lstStyle/>
            <a:p>
              <a:pPr>
                <a:spcAft>
                  <a:spcPts val="1200"/>
                </a:spcAft>
              </a:pPr>
              <a:r>
                <a:rPr lang="en-US" sz="1400" b="1" dirty="0">
                  <a:solidFill>
                    <a:schemeClr val="accent1"/>
                  </a:solidFill>
                </a:rPr>
                <a:t>Healing Actions</a:t>
              </a:r>
            </a:p>
            <a:p>
              <a:pPr>
                <a:spcAft>
                  <a:spcPts val="1200"/>
                </a:spcAft>
              </a:pPr>
              <a:r>
                <a:rPr lang="en-US" sz="1200" dirty="0">
                  <a:solidFill>
                    <a:schemeClr val="bg1">
                      <a:lumMod val="50000"/>
                    </a:schemeClr>
                  </a:solidFill>
                </a:rPr>
                <a:t>With NetWatch.Ai, clients can correct most day-to-day issues automatically with NetWatch.Ai’s wide array of self-healing actions.</a:t>
              </a:r>
            </a:p>
          </p:txBody>
        </p:sp>
        <p:grpSp>
          <p:nvGrpSpPr>
            <p:cNvPr id="70" name="Group 69">
              <a:extLst>
                <a:ext uri="{FF2B5EF4-FFF2-40B4-BE49-F238E27FC236}">
                  <a16:creationId xmlns:a16="http://schemas.microsoft.com/office/drawing/2014/main" id="{ECBF674D-BBBE-3DC2-844E-F8831673AE38}"/>
                </a:ext>
              </a:extLst>
            </p:cNvPr>
            <p:cNvGrpSpPr/>
            <p:nvPr/>
          </p:nvGrpSpPr>
          <p:grpSpPr>
            <a:xfrm>
              <a:off x="2403475" y="3764183"/>
              <a:ext cx="2995446" cy="243262"/>
              <a:chOff x="2403475" y="2366588"/>
              <a:chExt cx="2995446" cy="243262"/>
            </a:xfrm>
          </p:grpSpPr>
          <p:pic>
            <p:nvPicPr>
              <p:cNvPr id="71" name="Graphic 70">
                <a:extLst>
                  <a:ext uri="{FF2B5EF4-FFF2-40B4-BE49-F238E27FC236}">
                    <a16:creationId xmlns:a16="http://schemas.microsoft.com/office/drawing/2014/main" id="{8316FEB0-E6D5-449B-D278-990E3365D336}"/>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5155659" y="2366588"/>
                <a:ext cx="243262" cy="243262"/>
              </a:xfrm>
              <a:prstGeom prst="rect">
                <a:avLst/>
              </a:prstGeom>
            </p:spPr>
          </p:pic>
          <p:cxnSp>
            <p:nvCxnSpPr>
              <p:cNvPr id="72" name="Straight Connector 71">
                <a:extLst>
                  <a:ext uri="{FF2B5EF4-FFF2-40B4-BE49-F238E27FC236}">
                    <a16:creationId xmlns:a16="http://schemas.microsoft.com/office/drawing/2014/main" id="{D3778EF6-786D-4CF9-7714-57823B4480A7}"/>
                  </a:ext>
                </a:extLst>
              </p:cNvPr>
              <p:cNvCxnSpPr>
                <a:cxnSpLocks/>
              </p:cNvCxnSpPr>
              <p:nvPr/>
            </p:nvCxnSpPr>
            <p:spPr>
              <a:xfrm>
                <a:off x="2403475" y="2488219"/>
                <a:ext cx="2644775" cy="0"/>
              </a:xfrm>
              <a:prstGeom prst="line">
                <a:avLst/>
              </a:prstGeom>
              <a:ln w="3175"/>
            </p:spPr>
            <p:style>
              <a:lnRef idx="1">
                <a:schemeClr val="accent1"/>
              </a:lnRef>
              <a:fillRef idx="0">
                <a:schemeClr val="accent1"/>
              </a:fillRef>
              <a:effectRef idx="0">
                <a:schemeClr val="accent1"/>
              </a:effectRef>
              <a:fontRef idx="minor">
                <a:schemeClr val="tx1"/>
              </a:fontRef>
            </p:style>
          </p:cxnSp>
        </p:grpSp>
      </p:grpSp>
      <p:grpSp>
        <p:nvGrpSpPr>
          <p:cNvPr id="78" name="Group 77">
            <a:extLst>
              <a:ext uri="{FF2B5EF4-FFF2-40B4-BE49-F238E27FC236}">
                <a16:creationId xmlns:a16="http://schemas.microsoft.com/office/drawing/2014/main" id="{107C5444-CBF4-8758-B5CF-C50A6FE8B411}"/>
              </a:ext>
            </a:extLst>
          </p:cNvPr>
          <p:cNvGrpSpPr/>
          <p:nvPr/>
        </p:nvGrpSpPr>
        <p:grpSpPr>
          <a:xfrm>
            <a:off x="809836" y="5007401"/>
            <a:ext cx="4842820" cy="1569660"/>
            <a:chOff x="809836" y="4948141"/>
            <a:chExt cx="4842820" cy="1569660"/>
          </a:xfrm>
        </p:grpSpPr>
        <p:sp>
          <p:nvSpPr>
            <p:cNvPr id="43" name="TextBox 42">
              <a:extLst>
                <a:ext uri="{FF2B5EF4-FFF2-40B4-BE49-F238E27FC236}">
                  <a16:creationId xmlns:a16="http://schemas.microsoft.com/office/drawing/2014/main" id="{6CC60C54-3BA1-EED4-F01B-DBF44304FEAB}"/>
                </a:ext>
              </a:extLst>
            </p:cNvPr>
            <p:cNvSpPr txBox="1"/>
            <p:nvPr/>
          </p:nvSpPr>
          <p:spPr>
            <a:xfrm>
              <a:off x="809836" y="4948141"/>
              <a:ext cx="4842820" cy="1569660"/>
            </a:xfrm>
            <a:prstGeom prst="rect">
              <a:avLst/>
            </a:prstGeom>
            <a:noFill/>
          </p:spPr>
          <p:txBody>
            <a:bodyPr wrap="square">
              <a:spAutoFit/>
            </a:bodyPr>
            <a:lstStyle/>
            <a:p>
              <a:pPr>
                <a:spcAft>
                  <a:spcPts val="1200"/>
                </a:spcAft>
              </a:pPr>
              <a:r>
                <a:rPr lang="en-US" sz="1400" b="1" dirty="0">
                  <a:solidFill>
                    <a:schemeClr val="accent1"/>
                  </a:solidFill>
                </a:rPr>
                <a:t>Detection of Non-Events</a:t>
              </a:r>
            </a:p>
            <a:p>
              <a:r>
                <a:rPr lang="en-US" sz="1200" dirty="0">
                  <a:solidFill>
                    <a:schemeClr val="bg1">
                      <a:lumMod val="50000"/>
                    </a:schemeClr>
                  </a:solidFill>
                </a:rPr>
                <a:t>Most monitoring products are event-driven and are only able to detect errors that generate an event. NetWatch.Ai can detect nonevents, such as a hung server or blue screen, memory leaks, and runaway processes, as well as hung services. </a:t>
              </a:r>
              <a:r>
                <a:rPr lang="en-US" sz="1200" dirty="0" err="1">
                  <a:solidFill>
                    <a:schemeClr val="bg1">
                      <a:lumMod val="50000"/>
                    </a:schemeClr>
                  </a:solidFill>
                </a:rPr>
                <a:t>NetWatch.Ai’s</a:t>
              </a:r>
              <a:r>
                <a:rPr lang="en-US" sz="1200" dirty="0">
                  <a:solidFill>
                    <a:schemeClr val="bg1">
                      <a:lumMod val="50000"/>
                    </a:schemeClr>
                  </a:solidFill>
                </a:rPr>
                <a:t> Healing Actions can correct all </a:t>
              </a:r>
            </a:p>
            <a:p>
              <a:r>
                <a:rPr lang="en-US" sz="1200" dirty="0">
                  <a:solidFill>
                    <a:schemeClr val="bg1">
                      <a:lumMod val="50000"/>
                    </a:schemeClr>
                  </a:solidFill>
                </a:rPr>
                <a:t>these issues.</a:t>
              </a:r>
            </a:p>
          </p:txBody>
        </p:sp>
        <p:grpSp>
          <p:nvGrpSpPr>
            <p:cNvPr id="74" name="Group 73">
              <a:extLst>
                <a:ext uri="{FF2B5EF4-FFF2-40B4-BE49-F238E27FC236}">
                  <a16:creationId xmlns:a16="http://schemas.microsoft.com/office/drawing/2014/main" id="{9BDEF904-DE04-E6CA-58E0-AE03BF244F52}"/>
                </a:ext>
              </a:extLst>
            </p:cNvPr>
            <p:cNvGrpSpPr/>
            <p:nvPr/>
          </p:nvGrpSpPr>
          <p:grpSpPr>
            <a:xfrm>
              <a:off x="3167063" y="4972446"/>
              <a:ext cx="2231858" cy="243262"/>
              <a:chOff x="3167063" y="2366588"/>
              <a:chExt cx="2231858" cy="243262"/>
            </a:xfrm>
          </p:grpSpPr>
          <p:pic>
            <p:nvPicPr>
              <p:cNvPr id="75" name="Graphic 74">
                <a:extLst>
                  <a:ext uri="{FF2B5EF4-FFF2-40B4-BE49-F238E27FC236}">
                    <a16:creationId xmlns:a16="http://schemas.microsoft.com/office/drawing/2014/main" id="{256C02A1-9E5E-52BB-3DF4-E8046D752CDE}"/>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5155659" y="2366588"/>
                <a:ext cx="243262" cy="243262"/>
              </a:xfrm>
              <a:prstGeom prst="rect">
                <a:avLst/>
              </a:prstGeom>
            </p:spPr>
          </p:pic>
          <p:cxnSp>
            <p:nvCxnSpPr>
              <p:cNvPr id="76" name="Straight Connector 75">
                <a:extLst>
                  <a:ext uri="{FF2B5EF4-FFF2-40B4-BE49-F238E27FC236}">
                    <a16:creationId xmlns:a16="http://schemas.microsoft.com/office/drawing/2014/main" id="{B8949431-78A7-2ED4-4C52-414B726339F9}"/>
                  </a:ext>
                </a:extLst>
              </p:cNvPr>
              <p:cNvCxnSpPr>
                <a:cxnSpLocks/>
              </p:cNvCxnSpPr>
              <p:nvPr/>
            </p:nvCxnSpPr>
            <p:spPr>
              <a:xfrm>
                <a:off x="3167063" y="2488219"/>
                <a:ext cx="1881187" cy="0"/>
              </a:xfrm>
              <a:prstGeom prst="line">
                <a:avLst/>
              </a:prstGeom>
              <a:ln w="3175"/>
            </p:spPr>
            <p:style>
              <a:lnRef idx="1">
                <a:schemeClr val="accent1"/>
              </a:lnRef>
              <a:fillRef idx="0">
                <a:schemeClr val="accent1"/>
              </a:fillRef>
              <a:effectRef idx="0">
                <a:schemeClr val="accent1"/>
              </a:effectRef>
              <a:fontRef idx="minor">
                <a:schemeClr val="tx1"/>
              </a:fontRef>
            </p:style>
          </p:cxnSp>
        </p:grpSp>
      </p:grpSp>
      <p:grpSp>
        <p:nvGrpSpPr>
          <p:cNvPr id="81" name="Group 80">
            <a:extLst>
              <a:ext uri="{FF2B5EF4-FFF2-40B4-BE49-F238E27FC236}">
                <a16:creationId xmlns:a16="http://schemas.microsoft.com/office/drawing/2014/main" id="{202986FA-61DD-7FFE-2412-7B6C711F3445}"/>
              </a:ext>
            </a:extLst>
          </p:cNvPr>
          <p:cNvGrpSpPr/>
          <p:nvPr/>
        </p:nvGrpSpPr>
        <p:grpSpPr>
          <a:xfrm>
            <a:off x="6268346" y="1836645"/>
            <a:ext cx="429416" cy="1200330"/>
            <a:chOff x="444134" y="1446184"/>
            <a:chExt cx="720799" cy="2014823"/>
          </a:xfrm>
        </p:grpSpPr>
        <p:sp>
          <p:nvSpPr>
            <p:cNvPr id="82" name="Arc 81">
              <a:extLst>
                <a:ext uri="{FF2B5EF4-FFF2-40B4-BE49-F238E27FC236}">
                  <a16:creationId xmlns:a16="http://schemas.microsoft.com/office/drawing/2014/main" id="{EECDAE56-F6C0-0B43-CD5D-30901BAFDF13}"/>
                </a:ext>
              </a:extLst>
            </p:cNvPr>
            <p:cNvSpPr/>
            <p:nvPr/>
          </p:nvSpPr>
          <p:spPr>
            <a:xfrm rot="5400000" flipV="1">
              <a:off x="375126" y="1662107"/>
              <a:ext cx="1005728" cy="573881"/>
            </a:xfrm>
            <a:prstGeom prst="arc">
              <a:avLst>
                <a:gd name="adj1" fmla="val 19950219"/>
                <a:gd name="adj2" fmla="val 0"/>
              </a:avLst>
            </a:prstGeom>
            <a:ln w="19050">
              <a:solidFill>
                <a:schemeClr val="tx1"/>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3" name="Arc 82">
              <a:extLst>
                <a:ext uri="{FF2B5EF4-FFF2-40B4-BE49-F238E27FC236}">
                  <a16:creationId xmlns:a16="http://schemas.microsoft.com/office/drawing/2014/main" id="{FD2A3EBC-1216-608F-30FA-1DCD0335D3BA}"/>
                </a:ext>
              </a:extLst>
            </p:cNvPr>
            <p:cNvSpPr/>
            <p:nvPr/>
          </p:nvSpPr>
          <p:spPr>
            <a:xfrm rot="16200000">
              <a:off x="375129" y="2671202"/>
              <a:ext cx="1005728" cy="573881"/>
            </a:xfrm>
            <a:prstGeom prst="arc">
              <a:avLst>
                <a:gd name="adj1" fmla="val 19950219"/>
                <a:gd name="adj2" fmla="val 0"/>
              </a:avLst>
            </a:prstGeom>
            <a:ln w="19050">
              <a:solidFill>
                <a:schemeClr val="tx1"/>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84" name="Straight Connector 83">
              <a:extLst>
                <a:ext uri="{FF2B5EF4-FFF2-40B4-BE49-F238E27FC236}">
                  <a16:creationId xmlns:a16="http://schemas.microsoft.com/office/drawing/2014/main" id="{BABB07B8-5476-AFCC-A65D-F98C42325A02}"/>
                </a:ext>
              </a:extLst>
            </p:cNvPr>
            <p:cNvCxnSpPr>
              <a:endCxn id="83" idx="2"/>
            </p:cNvCxnSpPr>
            <p:nvPr/>
          </p:nvCxnSpPr>
          <p:spPr>
            <a:xfrm>
              <a:off x="444134" y="2451912"/>
              <a:ext cx="433860" cy="336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5" name="Group 84">
            <a:extLst>
              <a:ext uri="{FF2B5EF4-FFF2-40B4-BE49-F238E27FC236}">
                <a16:creationId xmlns:a16="http://schemas.microsoft.com/office/drawing/2014/main" id="{F9249BFD-6E89-AA88-9B76-9367E494117E}"/>
              </a:ext>
            </a:extLst>
          </p:cNvPr>
          <p:cNvGrpSpPr/>
          <p:nvPr/>
        </p:nvGrpSpPr>
        <p:grpSpPr>
          <a:xfrm>
            <a:off x="6614344" y="2289871"/>
            <a:ext cx="4842820" cy="1569660"/>
            <a:chOff x="809836" y="2336152"/>
            <a:chExt cx="4842820" cy="1569660"/>
          </a:xfrm>
        </p:grpSpPr>
        <p:sp>
          <p:nvSpPr>
            <p:cNvPr id="86" name="TextBox 85">
              <a:extLst>
                <a:ext uri="{FF2B5EF4-FFF2-40B4-BE49-F238E27FC236}">
                  <a16:creationId xmlns:a16="http://schemas.microsoft.com/office/drawing/2014/main" id="{D06C5304-786B-389E-0D17-59FF058E2DBB}"/>
                </a:ext>
              </a:extLst>
            </p:cNvPr>
            <p:cNvSpPr txBox="1"/>
            <p:nvPr/>
          </p:nvSpPr>
          <p:spPr>
            <a:xfrm>
              <a:off x="809836" y="2336152"/>
              <a:ext cx="4842820" cy="1569660"/>
            </a:xfrm>
            <a:prstGeom prst="rect">
              <a:avLst/>
            </a:prstGeom>
            <a:noFill/>
          </p:spPr>
          <p:txBody>
            <a:bodyPr wrap="square">
              <a:spAutoFit/>
            </a:bodyPr>
            <a:lstStyle/>
            <a:p>
              <a:pPr>
                <a:spcAft>
                  <a:spcPts val="1200"/>
                </a:spcAft>
              </a:pPr>
              <a:r>
                <a:rPr lang="en-US" sz="1400" b="1" dirty="0">
                  <a:solidFill>
                    <a:schemeClr val="accent1"/>
                  </a:solidFill>
                </a:rPr>
                <a:t>Cloud Aggregation Data</a:t>
              </a:r>
            </a:p>
            <a:p>
              <a:pPr>
                <a:spcAft>
                  <a:spcPts val="1200"/>
                </a:spcAft>
              </a:pPr>
              <a:r>
                <a:rPr lang="en-US" sz="1200" dirty="0">
                  <a:solidFill>
                    <a:schemeClr val="bg1">
                      <a:lumMod val="50000"/>
                    </a:schemeClr>
                  </a:solidFill>
                </a:rPr>
                <a:t>NetWatch.Ai is designed to collect, process, and report on cloud-based data from multiple sources, providing a unified view of an organization‘s cloud infrastructure. This enables organizations to gain insights into their cloud usage, costs, and performance, enabling informed decision-making and optimization.</a:t>
              </a:r>
            </a:p>
          </p:txBody>
        </p:sp>
        <p:grpSp>
          <p:nvGrpSpPr>
            <p:cNvPr id="87" name="Group 86">
              <a:extLst>
                <a:ext uri="{FF2B5EF4-FFF2-40B4-BE49-F238E27FC236}">
                  <a16:creationId xmlns:a16="http://schemas.microsoft.com/office/drawing/2014/main" id="{3B2210B5-5908-FC20-84CE-6E1BB29B3BF1}"/>
                </a:ext>
              </a:extLst>
            </p:cNvPr>
            <p:cNvGrpSpPr/>
            <p:nvPr/>
          </p:nvGrpSpPr>
          <p:grpSpPr>
            <a:xfrm>
              <a:off x="3215667" y="2366588"/>
              <a:ext cx="2183254" cy="243262"/>
              <a:chOff x="3215667" y="2366588"/>
              <a:chExt cx="2183254" cy="243262"/>
            </a:xfrm>
          </p:grpSpPr>
          <p:pic>
            <p:nvPicPr>
              <p:cNvPr id="88" name="Graphic 87">
                <a:extLst>
                  <a:ext uri="{FF2B5EF4-FFF2-40B4-BE49-F238E27FC236}">
                    <a16:creationId xmlns:a16="http://schemas.microsoft.com/office/drawing/2014/main" id="{20A95E18-8402-F0B3-140A-8C6D560FB7FA}"/>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5155659" y="2366588"/>
                <a:ext cx="243262" cy="243262"/>
              </a:xfrm>
              <a:prstGeom prst="rect">
                <a:avLst/>
              </a:prstGeom>
            </p:spPr>
          </p:pic>
          <p:cxnSp>
            <p:nvCxnSpPr>
              <p:cNvPr id="89" name="Straight Connector 88">
                <a:extLst>
                  <a:ext uri="{FF2B5EF4-FFF2-40B4-BE49-F238E27FC236}">
                    <a16:creationId xmlns:a16="http://schemas.microsoft.com/office/drawing/2014/main" id="{716178FD-5CC6-A04B-A64E-ABCED397A4E7}"/>
                  </a:ext>
                </a:extLst>
              </p:cNvPr>
              <p:cNvCxnSpPr>
                <a:cxnSpLocks/>
              </p:cNvCxnSpPr>
              <p:nvPr/>
            </p:nvCxnSpPr>
            <p:spPr>
              <a:xfrm>
                <a:off x="3215667" y="2488219"/>
                <a:ext cx="1832583" cy="0"/>
              </a:xfrm>
              <a:prstGeom prst="line">
                <a:avLst/>
              </a:prstGeom>
              <a:ln w="3175"/>
            </p:spPr>
            <p:style>
              <a:lnRef idx="1">
                <a:schemeClr val="accent1"/>
              </a:lnRef>
              <a:fillRef idx="0">
                <a:schemeClr val="accent1"/>
              </a:fillRef>
              <a:effectRef idx="0">
                <a:schemeClr val="accent1"/>
              </a:effectRef>
              <a:fontRef idx="minor">
                <a:schemeClr val="tx1"/>
              </a:fontRef>
            </p:style>
          </p:cxnSp>
        </p:grpSp>
      </p:grpSp>
      <p:grpSp>
        <p:nvGrpSpPr>
          <p:cNvPr id="91" name="Group 90">
            <a:extLst>
              <a:ext uri="{FF2B5EF4-FFF2-40B4-BE49-F238E27FC236}">
                <a16:creationId xmlns:a16="http://schemas.microsoft.com/office/drawing/2014/main" id="{212B892F-FCD6-5CFB-37FF-785F5BB67D76}"/>
              </a:ext>
            </a:extLst>
          </p:cNvPr>
          <p:cNvGrpSpPr/>
          <p:nvPr/>
        </p:nvGrpSpPr>
        <p:grpSpPr>
          <a:xfrm>
            <a:off x="6268346" y="3683161"/>
            <a:ext cx="429416" cy="1200330"/>
            <a:chOff x="444134" y="1446184"/>
            <a:chExt cx="720799" cy="2014823"/>
          </a:xfrm>
        </p:grpSpPr>
        <p:sp>
          <p:nvSpPr>
            <p:cNvPr id="92" name="Arc 91">
              <a:extLst>
                <a:ext uri="{FF2B5EF4-FFF2-40B4-BE49-F238E27FC236}">
                  <a16:creationId xmlns:a16="http://schemas.microsoft.com/office/drawing/2014/main" id="{C24D0745-CBE9-6AF9-3ABB-3E251DDE1775}"/>
                </a:ext>
              </a:extLst>
            </p:cNvPr>
            <p:cNvSpPr/>
            <p:nvPr/>
          </p:nvSpPr>
          <p:spPr>
            <a:xfrm rot="5400000" flipV="1">
              <a:off x="375126" y="1662107"/>
              <a:ext cx="1005728" cy="573881"/>
            </a:xfrm>
            <a:prstGeom prst="arc">
              <a:avLst>
                <a:gd name="adj1" fmla="val 19950219"/>
                <a:gd name="adj2" fmla="val 0"/>
              </a:avLst>
            </a:prstGeom>
            <a:ln w="19050">
              <a:solidFill>
                <a:schemeClr val="tx1"/>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3" name="Arc 92">
              <a:extLst>
                <a:ext uri="{FF2B5EF4-FFF2-40B4-BE49-F238E27FC236}">
                  <a16:creationId xmlns:a16="http://schemas.microsoft.com/office/drawing/2014/main" id="{D0F2EF6A-8492-8E77-77B3-BDB9094F4A19}"/>
                </a:ext>
              </a:extLst>
            </p:cNvPr>
            <p:cNvSpPr/>
            <p:nvPr/>
          </p:nvSpPr>
          <p:spPr>
            <a:xfrm rot="16200000">
              <a:off x="375129" y="2671202"/>
              <a:ext cx="1005728" cy="573881"/>
            </a:xfrm>
            <a:prstGeom prst="arc">
              <a:avLst>
                <a:gd name="adj1" fmla="val 19950219"/>
                <a:gd name="adj2" fmla="val 0"/>
              </a:avLst>
            </a:prstGeom>
            <a:ln w="19050">
              <a:solidFill>
                <a:schemeClr val="tx1"/>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94" name="Straight Connector 93">
              <a:extLst>
                <a:ext uri="{FF2B5EF4-FFF2-40B4-BE49-F238E27FC236}">
                  <a16:creationId xmlns:a16="http://schemas.microsoft.com/office/drawing/2014/main" id="{787E09F4-E877-13A1-D58E-FC27DDF71A11}"/>
                </a:ext>
              </a:extLst>
            </p:cNvPr>
            <p:cNvCxnSpPr>
              <a:endCxn id="93" idx="2"/>
            </p:cNvCxnSpPr>
            <p:nvPr/>
          </p:nvCxnSpPr>
          <p:spPr>
            <a:xfrm>
              <a:off x="444134" y="2451912"/>
              <a:ext cx="433860" cy="336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5" name="Group 94">
            <a:extLst>
              <a:ext uri="{FF2B5EF4-FFF2-40B4-BE49-F238E27FC236}">
                <a16:creationId xmlns:a16="http://schemas.microsoft.com/office/drawing/2014/main" id="{7E03D2B5-DBD2-111A-E63A-CC5A2459ECAC}"/>
              </a:ext>
            </a:extLst>
          </p:cNvPr>
          <p:cNvGrpSpPr/>
          <p:nvPr/>
        </p:nvGrpSpPr>
        <p:grpSpPr>
          <a:xfrm>
            <a:off x="6614344" y="4136387"/>
            <a:ext cx="4842820" cy="1200329"/>
            <a:chOff x="809836" y="2336152"/>
            <a:chExt cx="4842820" cy="1200329"/>
          </a:xfrm>
        </p:grpSpPr>
        <p:sp>
          <p:nvSpPr>
            <p:cNvPr id="96" name="TextBox 95">
              <a:extLst>
                <a:ext uri="{FF2B5EF4-FFF2-40B4-BE49-F238E27FC236}">
                  <a16:creationId xmlns:a16="http://schemas.microsoft.com/office/drawing/2014/main" id="{62493548-9EBC-6DB0-DA2A-EC5396DF242E}"/>
                </a:ext>
              </a:extLst>
            </p:cNvPr>
            <p:cNvSpPr txBox="1"/>
            <p:nvPr/>
          </p:nvSpPr>
          <p:spPr>
            <a:xfrm>
              <a:off x="809836" y="2336152"/>
              <a:ext cx="4842820" cy="1200329"/>
            </a:xfrm>
            <a:prstGeom prst="rect">
              <a:avLst/>
            </a:prstGeom>
            <a:noFill/>
          </p:spPr>
          <p:txBody>
            <a:bodyPr wrap="square">
              <a:spAutoFit/>
            </a:bodyPr>
            <a:lstStyle/>
            <a:p>
              <a:pPr>
                <a:spcAft>
                  <a:spcPts val="1200"/>
                </a:spcAft>
              </a:pPr>
              <a:r>
                <a:rPr lang="en-US" sz="1400" b="1" dirty="0">
                  <a:solidFill>
                    <a:schemeClr val="accent1"/>
                  </a:solidFill>
                </a:rPr>
                <a:t>Rule Definitions Centrally Managed </a:t>
              </a:r>
            </a:p>
            <a:p>
              <a:pPr>
                <a:spcAft>
                  <a:spcPts val="1200"/>
                </a:spcAft>
              </a:pPr>
              <a:r>
                <a:rPr lang="en-US" sz="1200" dirty="0">
                  <a:solidFill>
                    <a:schemeClr val="bg1">
                      <a:lumMod val="50000"/>
                    </a:schemeClr>
                  </a:solidFill>
                </a:rPr>
                <a:t>NetWatch.Ai Rules are stored independently of individual servers. A rule change only needs to be done in one place, and the change is made globally so individual server definitions do not need to be altered.</a:t>
              </a:r>
            </a:p>
          </p:txBody>
        </p:sp>
        <p:grpSp>
          <p:nvGrpSpPr>
            <p:cNvPr id="97" name="Group 96">
              <a:extLst>
                <a:ext uri="{FF2B5EF4-FFF2-40B4-BE49-F238E27FC236}">
                  <a16:creationId xmlns:a16="http://schemas.microsoft.com/office/drawing/2014/main" id="{68AC08DF-59FE-92E3-4CC8-55A308D72BD2}"/>
                </a:ext>
              </a:extLst>
            </p:cNvPr>
            <p:cNvGrpSpPr/>
            <p:nvPr/>
          </p:nvGrpSpPr>
          <p:grpSpPr>
            <a:xfrm>
              <a:off x="4228492" y="2366588"/>
              <a:ext cx="1170429" cy="243262"/>
              <a:chOff x="4228492" y="2366588"/>
              <a:chExt cx="1170429" cy="243262"/>
            </a:xfrm>
          </p:grpSpPr>
          <p:pic>
            <p:nvPicPr>
              <p:cNvPr id="98" name="Graphic 97">
                <a:extLst>
                  <a:ext uri="{FF2B5EF4-FFF2-40B4-BE49-F238E27FC236}">
                    <a16:creationId xmlns:a16="http://schemas.microsoft.com/office/drawing/2014/main" id="{3BB44972-9E1F-F8AF-D263-86A1A1643C43}"/>
                  </a:ext>
                </a:extLst>
              </p:cNvPr>
              <p:cNvPicPr>
                <a:picLocks noChangeAspect="1"/>
              </p:cNvPicPr>
              <p:nvPr/>
            </p:nvPicPr>
            <p:blipFill>
              <a:blip r:embed="rId11">
                <a:extLst>
                  <a:ext uri="{96DAC541-7B7A-43D3-8B79-37D633B846F1}">
                    <asvg:svgBlip xmlns:asvg="http://schemas.microsoft.com/office/drawing/2016/SVG/main" r:embed="rId12"/>
                  </a:ext>
                </a:extLst>
              </a:blip>
              <a:srcRect/>
              <a:stretch/>
            </p:blipFill>
            <p:spPr>
              <a:xfrm>
                <a:off x="5155659" y="2366588"/>
                <a:ext cx="243262" cy="243262"/>
              </a:xfrm>
              <a:prstGeom prst="rect">
                <a:avLst/>
              </a:prstGeom>
            </p:spPr>
          </p:pic>
          <p:cxnSp>
            <p:nvCxnSpPr>
              <p:cNvPr id="99" name="Straight Connector 98">
                <a:extLst>
                  <a:ext uri="{FF2B5EF4-FFF2-40B4-BE49-F238E27FC236}">
                    <a16:creationId xmlns:a16="http://schemas.microsoft.com/office/drawing/2014/main" id="{86826032-592F-7D1E-87C5-E9E230200422}"/>
                  </a:ext>
                </a:extLst>
              </p:cNvPr>
              <p:cNvCxnSpPr>
                <a:cxnSpLocks/>
              </p:cNvCxnSpPr>
              <p:nvPr/>
            </p:nvCxnSpPr>
            <p:spPr>
              <a:xfrm>
                <a:off x="4228492" y="2488219"/>
                <a:ext cx="819758" cy="0"/>
              </a:xfrm>
              <a:prstGeom prst="line">
                <a:avLst/>
              </a:prstGeom>
              <a:ln w="3175"/>
            </p:spPr>
            <p:style>
              <a:lnRef idx="1">
                <a:schemeClr val="accent1"/>
              </a:lnRef>
              <a:fillRef idx="0">
                <a:schemeClr val="accent1"/>
              </a:fillRef>
              <a:effectRef idx="0">
                <a:schemeClr val="accent1"/>
              </a:effectRef>
              <a:fontRef idx="minor">
                <a:schemeClr val="tx1"/>
              </a:fontRef>
            </p:style>
          </p:cxnSp>
        </p:grpSp>
      </p:grpSp>
      <p:grpSp>
        <p:nvGrpSpPr>
          <p:cNvPr id="101" name="Group 100">
            <a:extLst>
              <a:ext uri="{FF2B5EF4-FFF2-40B4-BE49-F238E27FC236}">
                <a16:creationId xmlns:a16="http://schemas.microsoft.com/office/drawing/2014/main" id="{284CEAB7-F1E9-0C1E-5064-EABAA1C55466}"/>
              </a:ext>
            </a:extLst>
          </p:cNvPr>
          <p:cNvGrpSpPr/>
          <p:nvPr/>
        </p:nvGrpSpPr>
        <p:grpSpPr>
          <a:xfrm>
            <a:off x="6268346" y="5108172"/>
            <a:ext cx="429416" cy="1200330"/>
            <a:chOff x="444134" y="1446184"/>
            <a:chExt cx="720799" cy="2014823"/>
          </a:xfrm>
        </p:grpSpPr>
        <p:sp>
          <p:nvSpPr>
            <p:cNvPr id="102" name="Arc 101">
              <a:extLst>
                <a:ext uri="{FF2B5EF4-FFF2-40B4-BE49-F238E27FC236}">
                  <a16:creationId xmlns:a16="http://schemas.microsoft.com/office/drawing/2014/main" id="{64E5A3FC-F47D-68EF-6AC6-857C4CFE6CA3}"/>
                </a:ext>
              </a:extLst>
            </p:cNvPr>
            <p:cNvSpPr/>
            <p:nvPr/>
          </p:nvSpPr>
          <p:spPr>
            <a:xfrm rot="5400000" flipV="1">
              <a:off x="375126" y="1662107"/>
              <a:ext cx="1005728" cy="573881"/>
            </a:xfrm>
            <a:prstGeom prst="arc">
              <a:avLst>
                <a:gd name="adj1" fmla="val 19950219"/>
                <a:gd name="adj2" fmla="val 0"/>
              </a:avLst>
            </a:prstGeom>
            <a:ln w="19050">
              <a:solidFill>
                <a:schemeClr val="tx1"/>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3" name="Arc 102">
              <a:extLst>
                <a:ext uri="{FF2B5EF4-FFF2-40B4-BE49-F238E27FC236}">
                  <a16:creationId xmlns:a16="http://schemas.microsoft.com/office/drawing/2014/main" id="{1905482D-44D2-28AA-A7BF-E8D42CD972CB}"/>
                </a:ext>
              </a:extLst>
            </p:cNvPr>
            <p:cNvSpPr/>
            <p:nvPr/>
          </p:nvSpPr>
          <p:spPr>
            <a:xfrm rot="16200000">
              <a:off x="375129" y="2671202"/>
              <a:ext cx="1005728" cy="573881"/>
            </a:xfrm>
            <a:prstGeom prst="arc">
              <a:avLst>
                <a:gd name="adj1" fmla="val 19950219"/>
                <a:gd name="adj2" fmla="val 0"/>
              </a:avLst>
            </a:prstGeom>
            <a:ln w="19050">
              <a:solidFill>
                <a:schemeClr val="tx1"/>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04" name="Straight Connector 103">
              <a:extLst>
                <a:ext uri="{FF2B5EF4-FFF2-40B4-BE49-F238E27FC236}">
                  <a16:creationId xmlns:a16="http://schemas.microsoft.com/office/drawing/2014/main" id="{486C8862-B960-1B5E-A362-4E96C0470628}"/>
                </a:ext>
              </a:extLst>
            </p:cNvPr>
            <p:cNvCxnSpPr>
              <a:endCxn id="103" idx="2"/>
            </p:cNvCxnSpPr>
            <p:nvPr/>
          </p:nvCxnSpPr>
          <p:spPr>
            <a:xfrm>
              <a:off x="444134" y="2451912"/>
              <a:ext cx="433860" cy="336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05" name="Group 104">
            <a:extLst>
              <a:ext uri="{FF2B5EF4-FFF2-40B4-BE49-F238E27FC236}">
                <a16:creationId xmlns:a16="http://schemas.microsoft.com/office/drawing/2014/main" id="{EBD0CEC3-0C2F-BF64-C7A7-F01F69169193}"/>
              </a:ext>
            </a:extLst>
          </p:cNvPr>
          <p:cNvGrpSpPr/>
          <p:nvPr/>
        </p:nvGrpSpPr>
        <p:grpSpPr>
          <a:xfrm>
            <a:off x="6614344" y="5546238"/>
            <a:ext cx="4842820" cy="1030823"/>
            <a:chOff x="809836" y="2320992"/>
            <a:chExt cx="4842820" cy="1030823"/>
          </a:xfrm>
        </p:grpSpPr>
        <p:sp>
          <p:nvSpPr>
            <p:cNvPr id="106" name="TextBox 105">
              <a:extLst>
                <a:ext uri="{FF2B5EF4-FFF2-40B4-BE49-F238E27FC236}">
                  <a16:creationId xmlns:a16="http://schemas.microsoft.com/office/drawing/2014/main" id="{A386DAA7-3958-21EA-51EB-2903D158EB3A}"/>
                </a:ext>
              </a:extLst>
            </p:cNvPr>
            <p:cNvSpPr txBox="1"/>
            <p:nvPr/>
          </p:nvSpPr>
          <p:spPr>
            <a:xfrm>
              <a:off x="809836" y="2336152"/>
              <a:ext cx="4842820" cy="1015663"/>
            </a:xfrm>
            <a:prstGeom prst="rect">
              <a:avLst/>
            </a:prstGeom>
            <a:noFill/>
          </p:spPr>
          <p:txBody>
            <a:bodyPr wrap="square">
              <a:spAutoFit/>
            </a:bodyPr>
            <a:lstStyle/>
            <a:p>
              <a:pPr>
                <a:spcAft>
                  <a:spcPts val="1200"/>
                </a:spcAft>
              </a:pPr>
              <a:r>
                <a:rPr lang="en-US" sz="1400" b="1" dirty="0">
                  <a:solidFill>
                    <a:schemeClr val="accent1"/>
                  </a:solidFill>
                </a:rPr>
                <a:t>AI Anomaly Detection</a:t>
              </a:r>
            </a:p>
            <a:p>
              <a:pPr>
                <a:spcAft>
                  <a:spcPts val="1200"/>
                </a:spcAft>
              </a:pPr>
              <a:r>
                <a:rPr lang="en-US" sz="1200" dirty="0">
                  <a:solidFill>
                    <a:schemeClr val="bg1">
                      <a:lumMod val="50000"/>
                    </a:schemeClr>
                  </a:solidFill>
                </a:rPr>
                <a:t>NetWatch.Ai can identify unusual patterns or anomalies in system behavior, which may indicate a problem or security threat, even if it’s not yet apparent to the human operators. </a:t>
              </a:r>
            </a:p>
          </p:txBody>
        </p:sp>
        <p:grpSp>
          <p:nvGrpSpPr>
            <p:cNvPr id="107" name="Group 106">
              <a:extLst>
                <a:ext uri="{FF2B5EF4-FFF2-40B4-BE49-F238E27FC236}">
                  <a16:creationId xmlns:a16="http://schemas.microsoft.com/office/drawing/2014/main" id="{B04BE29C-EC3B-B0AC-D47E-EACA9C125C5C}"/>
                </a:ext>
              </a:extLst>
            </p:cNvPr>
            <p:cNvGrpSpPr/>
            <p:nvPr/>
          </p:nvGrpSpPr>
          <p:grpSpPr>
            <a:xfrm>
              <a:off x="2981352" y="2320992"/>
              <a:ext cx="2463165" cy="334454"/>
              <a:chOff x="2981352" y="2320992"/>
              <a:chExt cx="2463165" cy="334454"/>
            </a:xfrm>
          </p:grpSpPr>
          <p:pic>
            <p:nvPicPr>
              <p:cNvPr id="108" name="Graphic 107">
                <a:extLst>
                  <a:ext uri="{FF2B5EF4-FFF2-40B4-BE49-F238E27FC236}">
                    <a16:creationId xmlns:a16="http://schemas.microsoft.com/office/drawing/2014/main" id="{AB542445-92C7-EC41-FF16-F13FF9FEEDE7}"/>
                  </a:ext>
                </a:extLst>
              </p:cNvPr>
              <p:cNvPicPr>
                <a:picLocks noChangeAspect="1"/>
              </p:cNvPicPr>
              <p:nvPr/>
            </p:nvPicPr>
            <p:blipFill>
              <a:blip r:embed="rId13">
                <a:extLst>
                  <a:ext uri="{96DAC541-7B7A-43D3-8B79-37D633B846F1}">
                    <asvg:svgBlip xmlns:asvg="http://schemas.microsoft.com/office/drawing/2016/SVG/main" r:embed="rId14"/>
                  </a:ext>
                </a:extLst>
              </a:blip>
              <a:srcRect/>
              <a:stretch/>
            </p:blipFill>
            <p:spPr>
              <a:xfrm>
                <a:off x="5110063" y="2320992"/>
                <a:ext cx="334454" cy="334454"/>
              </a:xfrm>
              <a:prstGeom prst="rect">
                <a:avLst/>
              </a:prstGeom>
            </p:spPr>
          </p:pic>
          <p:cxnSp>
            <p:nvCxnSpPr>
              <p:cNvPr id="109" name="Straight Connector 108">
                <a:extLst>
                  <a:ext uri="{FF2B5EF4-FFF2-40B4-BE49-F238E27FC236}">
                    <a16:creationId xmlns:a16="http://schemas.microsoft.com/office/drawing/2014/main" id="{45C1974F-511C-3737-E957-6B4AC9A8E189}"/>
                  </a:ext>
                </a:extLst>
              </p:cNvPr>
              <p:cNvCxnSpPr>
                <a:cxnSpLocks/>
              </p:cNvCxnSpPr>
              <p:nvPr/>
            </p:nvCxnSpPr>
            <p:spPr>
              <a:xfrm>
                <a:off x="2981352" y="2488219"/>
                <a:ext cx="2066898" cy="0"/>
              </a:xfrm>
              <a:prstGeom prst="line">
                <a:avLst/>
              </a:prstGeom>
              <a:ln w="3175"/>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360618071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0D3A7481-1A3E-3863-708D-28552B0CCB1E}"/>
            </a:ext>
          </a:extLst>
        </p:cNvPr>
        <p:cNvGrpSpPr/>
        <p:nvPr/>
      </p:nvGrpSpPr>
      <p:grpSpPr>
        <a:xfrm>
          <a:off x="0" y="0"/>
          <a:ext cx="0" cy="0"/>
          <a:chOff x="0" y="0"/>
          <a:chExt cx="0" cy="0"/>
        </a:xfrm>
      </p:grpSpPr>
      <p:pic>
        <p:nvPicPr>
          <p:cNvPr id="3" name="Picture 2" descr="A blue background with hexagons">
            <a:extLst>
              <a:ext uri="{FF2B5EF4-FFF2-40B4-BE49-F238E27FC236}">
                <a16:creationId xmlns:a16="http://schemas.microsoft.com/office/drawing/2014/main" id="{43080290-CFCE-CA49-5643-12FDB2D3DA9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9" name="Rectangle 8">
            <a:extLst>
              <a:ext uri="{FF2B5EF4-FFF2-40B4-BE49-F238E27FC236}">
                <a16:creationId xmlns:a16="http://schemas.microsoft.com/office/drawing/2014/main" id="{7773A264-A33D-40DB-8B3B-AA93421FFA81}"/>
              </a:ext>
            </a:extLst>
          </p:cNvPr>
          <p:cNvSpPr/>
          <p:nvPr/>
        </p:nvSpPr>
        <p:spPr>
          <a:xfrm>
            <a:off x="0" y="0"/>
            <a:ext cx="12192000" cy="6858000"/>
          </a:xfrm>
          <a:prstGeom prst="rect">
            <a:avLst/>
          </a:prstGeom>
          <a:solidFill>
            <a:srgbClr val="3B6BB5">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Top Corners Rounded 15">
            <a:extLst>
              <a:ext uri="{FF2B5EF4-FFF2-40B4-BE49-F238E27FC236}">
                <a16:creationId xmlns:a16="http://schemas.microsoft.com/office/drawing/2014/main" id="{865815E5-E8D0-44E4-A438-1DB311088382}"/>
              </a:ext>
            </a:extLst>
          </p:cNvPr>
          <p:cNvSpPr/>
          <p:nvPr/>
        </p:nvSpPr>
        <p:spPr>
          <a:xfrm>
            <a:off x="638907" y="1706151"/>
            <a:ext cx="10914186" cy="502400"/>
          </a:xfrm>
          <a:prstGeom prst="round2SameRect">
            <a:avLst>
              <a:gd name="adj1" fmla="val 32679"/>
              <a:gd name="adj2"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 name="Straight Connector 1">
            <a:extLst>
              <a:ext uri="{FF2B5EF4-FFF2-40B4-BE49-F238E27FC236}">
                <a16:creationId xmlns:a16="http://schemas.microsoft.com/office/drawing/2014/main" id="{67E67245-CA7E-644C-A532-F20CCAA2CDF4}"/>
              </a:ext>
            </a:extLst>
          </p:cNvPr>
          <p:cNvCxnSpPr>
            <a:cxnSpLocks/>
          </p:cNvCxnSpPr>
          <p:nvPr/>
        </p:nvCxnSpPr>
        <p:spPr>
          <a:xfrm>
            <a:off x="0" y="688322"/>
            <a:ext cx="12192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pic>
        <p:nvPicPr>
          <p:cNvPr id="36" name="Picture 35" descr="A blue and black text&#10;&#10;Description automatically generated">
            <a:extLst>
              <a:ext uri="{FF2B5EF4-FFF2-40B4-BE49-F238E27FC236}">
                <a16:creationId xmlns:a16="http://schemas.microsoft.com/office/drawing/2014/main" id="{40D71FCA-1767-1EF7-498E-31E1FFAE99F3}"/>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69560" y="237709"/>
            <a:ext cx="1466742" cy="277332"/>
          </a:xfrm>
          <a:prstGeom prst="rect">
            <a:avLst/>
          </a:prstGeom>
        </p:spPr>
      </p:pic>
      <p:sp>
        <p:nvSpPr>
          <p:cNvPr id="41" name="TextBox 40">
            <a:extLst>
              <a:ext uri="{FF2B5EF4-FFF2-40B4-BE49-F238E27FC236}">
                <a16:creationId xmlns:a16="http://schemas.microsoft.com/office/drawing/2014/main" id="{927B4773-8AE8-4D2F-B580-5A266723CEB8}"/>
              </a:ext>
            </a:extLst>
          </p:cNvPr>
          <p:cNvSpPr txBox="1"/>
          <p:nvPr/>
        </p:nvSpPr>
        <p:spPr>
          <a:xfrm>
            <a:off x="-1688126" y="803597"/>
            <a:ext cx="9357234" cy="646331"/>
          </a:xfrm>
          <a:prstGeom prst="rect">
            <a:avLst/>
          </a:prstGeom>
          <a:noFill/>
        </p:spPr>
        <p:txBody>
          <a:bodyPr wrap="square" rtlCol="0">
            <a:spAutoFit/>
          </a:bodyPr>
          <a:lstStyle/>
          <a:p>
            <a:pPr algn="ctr" defTabSz="457189">
              <a:tabLst>
                <a:tab pos="1431925" algn="l"/>
              </a:tabLst>
            </a:pPr>
            <a:r>
              <a:rPr lang="en-US" sz="3600" b="1" dirty="0">
                <a:solidFill>
                  <a:schemeClr val="bg1"/>
                </a:solidFill>
                <a:latin typeface="+mj-lt"/>
              </a:rPr>
              <a:t>Legacy Comparisons</a:t>
            </a:r>
            <a:endParaRPr lang="en-US" sz="2800" b="1" dirty="0">
              <a:solidFill>
                <a:schemeClr val="bg1"/>
              </a:solidFill>
              <a:latin typeface="+mj-lt"/>
            </a:endParaRPr>
          </a:p>
        </p:txBody>
      </p:sp>
      <p:sp>
        <p:nvSpPr>
          <p:cNvPr id="47" name="Rectangle: Top Corners Rounded 46">
            <a:extLst>
              <a:ext uri="{FF2B5EF4-FFF2-40B4-BE49-F238E27FC236}">
                <a16:creationId xmlns:a16="http://schemas.microsoft.com/office/drawing/2014/main" id="{93C35135-18A2-4E0C-B165-A23B2F0B8D2C}"/>
              </a:ext>
            </a:extLst>
          </p:cNvPr>
          <p:cNvSpPr/>
          <p:nvPr/>
        </p:nvSpPr>
        <p:spPr>
          <a:xfrm flipV="1">
            <a:off x="638907" y="6120739"/>
            <a:ext cx="10914186" cy="345894"/>
          </a:xfrm>
          <a:prstGeom prst="round2SameRect">
            <a:avLst>
              <a:gd name="adj1" fmla="val 32679"/>
              <a:gd name="adj2" fmla="val 0"/>
            </a:avLst>
          </a:prstGeom>
          <a:solidFill>
            <a:schemeClr val="accent1">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1" name="Table 10">
            <a:extLst>
              <a:ext uri="{FF2B5EF4-FFF2-40B4-BE49-F238E27FC236}">
                <a16:creationId xmlns:a16="http://schemas.microsoft.com/office/drawing/2014/main" id="{54694914-4097-44D5-9211-CC6FC08E5FF9}"/>
              </a:ext>
            </a:extLst>
          </p:cNvPr>
          <p:cNvGraphicFramePr>
            <a:graphicFrameLocks noGrp="1"/>
          </p:cNvGraphicFramePr>
          <p:nvPr>
            <p:extLst>
              <p:ext uri="{D42A27DB-BD31-4B8C-83A1-F6EECF244321}">
                <p14:modId xmlns:p14="http://schemas.microsoft.com/office/powerpoint/2010/main" val="4052219145"/>
              </p:ext>
            </p:extLst>
          </p:nvPr>
        </p:nvGraphicFramePr>
        <p:xfrm>
          <a:off x="638907" y="1706152"/>
          <a:ext cx="10914186" cy="4794087"/>
        </p:xfrm>
        <a:graphic>
          <a:graphicData uri="http://schemas.openxmlformats.org/drawingml/2006/table">
            <a:tbl>
              <a:tblPr firstRow="1" firstCol="1" bandRow="1">
                <a:tableStyleId>{8799B23B-EC83-4686-B30A-512413B5E67A}</a:tableStyleId>
              </a:tblPr>
              <a:tblGrid>
                <a:gridCol w="3415857">
                  <a:extLst>
                    <a:ext uri="{9D8B030D-6E8A-4147-A177-3AD203B41FA5}">
                      <a16:colId xmlns:a16="http://schemas.microsoft.com/office/drawing/2014/main" val="1395102501"/>
                    </a:ext>
                  </a:extLst>
                </a:gridCol>
                <a:gridCol w="3860267">
                  <a:extLst>
                    <a:ext uri="{9D8B030D-6E8A-4147-A177-3AD203B41FA5}">
                      <a16:colId xmlns:a16="http://schemas.microsoft.com/office/drawing/2014/main" val="2942003603"/>
                    </a:ext>
                  </a:extLst>
                </a:gridCol>
                <a:gridCol w="3638062">
                  <a:extLst>
                    <a:ext uri="{9D8B030D-6E8A-4147-A177-3AD203B41FA5}">
                      <a16:colId xmlns:a16="http://schemas.microsoft.com/office/drawing/2014/main" val="4001973270"/>
                    </a:ext>
                  </a:extLst>
                </a:gridCol>
              </a:tblGrid>
              <a:tr h="509441">
                <a:tc>
                  <a:txBody>
                    <a:bodyPr/>
                    <a:lstStyle/>
                    <a:p>
                      <a:pPr marL="0" marR="0" algn="l">
                        <a:lnSpc>
                          <a:spcPct val="100000"/>
                        </a:lnSpc>
                        <a:spcBef>
                          <a:spcPts val="0"/>
                        </a:spcBef>
                        <a:spcAft>
                          <a:spcPts val="0"/>
                        </a:spcAft>
                      </a:pPr>
                      <a:r>
                        <a:rPr lang="en-US" sz="1200" kern="100" dirty="0">
                          <a:solidFill>
                            <a:schemeClr val="bg1"/>
                          </a:solidFill>
                          <a:effectLst/>
                        </a:rPr>
                        <a:t>      </a:t>
                      </a:r>
                      <a:r>
                        <a:rPr lang="en-US" sz="1600" kern="100" dirty="0">
                          <a:solidFill>
                            <a:schemeClr val="bg1"/>
                          </a:solidFill>
                          <a:effectLst/>
                        </a:rPr>
                        <a:t>Feature / Aspect</a:t>
                      </a:r>
                      <a:endParaRPr lang="en-US" sz="1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72028" marR="72028" marT="36014" marB="36014" anchor="ctr">
                    <a:lnL w="1270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l">
                        <a:lnSpc>
                          <a:spcPct val="100000"/>
                        </a:lnSpc>
                        <a:spcBef>
                          <a:spcPts val="0"/>
                        </a:spcBef>
                        <a:spcAft>
                          <a:spcPts val="0"/>
                        </a:spcAft>
                      </a:pPr>
                      <a:r>
                        <a:rPr lang="en-US" sz="1600" kern="100" dirty="0">
                          <a:solidFill>
                            <a:schemeClr val="bg1"/>
                          </a:solidFill>
                          <a:effectLst/>
                        </a:rPr>
                        <a:t>   NetWatch.Ai</a:t>
                      </a:r>
                      <a:endParaRPr lang="en-US" sz="16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72028" marR="72028" marT="36014" marB="36014"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l">
                        <a:lnSpc>
                          <a:spcPct val="100000"/>
                        </a:lnSpc>
                        <a:spcBef>
                          <a:spcPts val="0"/>
                        </a:spcBef>
                        <a:spcAft>
                          <a:spcPts val="0"/>
                        </a:spcAft>
                      </a:pPr>
                      <a:r>
                        <a:rPr lang="en-US" sz="1200" kern="100" dirty="0">
                          <a:solidFill>
                            <a:schemeClr val="bg1"/>
                          </a:solidFill>
                          <a:effectLst/>
                        </a:rPr>
                        <a:t>SolarWinds / PRTG (Legacy)</a:t>
                      </a:r>
                      <a:endParaRPr lang="en-US" sz="1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72028" marR="72028" marT="36014" marB="36014" anchor="ctr">
                    <a:lnL w="12700" cap="flat" cmpd="sng" algn="ctr">
                      <a:solidFill>
                        <a:schemeClr val="bg1">
                          <a:lumMod val="9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09187357"/>
                  </a:ext>
                </a:extLst>
              </a:tr>
              <a:tr h="353099">
                <a:tc>
                  <a:txBody>
                    <a:bodyPr/>
                    <a:lstStyle/>
                    <a:p>
                      <a:pPr marL="457200" marR="0" algn="l">
                        <a:lnSpc>
                          <a:spcPct val="100000"/>
                        </a:lnSpc>
                        <a:spcBef>
                          <a:spcPts val="0"/>
                        </a:spcBef>
                        <a:spcAft>
                          <a:spcPts val="0"/>
                        </a:spcAft>
                      </a:pPr>
                      <a:r>
                        <a:rPr lang="en-US" sz="1000" kern="100" dirty="0">
                          <a:solidFill>
                            <a:schemeClr val="bg1"/>
                          </a:solidFill>
                          <a:effectLst/>
                        </a:rPr>
                        <a:t>Cloud API Integration</a:t>
                      </a:r>
                      <a:endParaRPr lang="en-US" sz="1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72028" marR="72028" marT="36014" marB="36014" anchor="ctr">
                    <a:lnL w="1270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l">
                        <a:lnSpc>
                          <a:spcPct val="100000"/>
                        </a:lnSpc>
                        <a:spcBef>
                          <a:spcPts val="0"/>
                        </a:spcBef>
                        <a:spcAft>
                          <a:spcPts val="0"/>
                        </a:spcAft>
                      </a:pPr>
                      <a:r>
                        <a:rPr lang="en-US" sz="900" kern="100" dirty="0">
                          <a:solidFill>
                            <a:schemeClr val="bg1"/>
                          </a:solidFill>
                          <a:effectLst/>
                        </a:rPr>
                        <a:t>Yes, fully cloud-native APIs for Azure, M365, GCP, VMWare Cloud, AWS</a:t>
                      </a:r>
                      <a:endParaRPr lang="en-US" sz="9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72028" marR="72028" marT="36014" marB="36014"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l">
                        <a:lnSpc>
                          <a:spcPct val="100000"/>
                        </a:lnSpc>
                        <a:spcBef>
                          <a:spcPts val="0"/>
                        </a:spcBef>
                        <a:spcAft>
                          <a:spcPts val="0"/>
                        </a:spcAft>
                      </a:pPr>
                      <a:r>
                        <a:rPr lang="en-US" sz="800" kern="100" dirty="0">
                          <a:solidFill>
                            <a:schemeClr val="bg1"/>
                          </a:solidFill>
                          <a:effectLst/>
                        </a:rPr>
                        <a:t>Limited or no cloud-native APIs; primarily on-premises or </a:t>
                      </a:r>
                      <a:br>
                        <a:rPr lang="en-US" sz="800" kern="100" dirty="0">
                          <a:solidFill>
                            <a:schemeClr val="bg1"/>
                          </a:solidFill>
                          <a:effectLst/>
                        </a:rPr>
                      </a:br>
                      <a:r>
                        <a:rPr lang="en-US" sz="800" kern="100" dirty="0">
                          <a:solidFill>
                            <a:schemeClr val="bg1"/>
                          </a:solidFill>
                          <a:effectLst/>
                        </a:rPr>
                        <a:t>legacy integrations</a:t>
                      </a:r>
                      <a:endParaRPr lang="en-US" sz="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72028" marR="72028" marT="36014" marB="36014" anchor="ctr">
                    <a:lnL w="12700" cap="flat" cmpd="sng" algn="ctr">
                      <a:solidFill>
                        <a:schemeClr val="bg1">
                          <a:lumMod val="9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50881272"/>
                  </a:ext>
                </a:extLst>
              </a:tr>
              <a:tr h="353099">
                <a:tc>
                  <a:txBody>
                    <a:bodyPr/>
                    <a:lstStyle/>
                    <a:p>
                      <a:pPr marL="457200" marR="0" algn="l">
                        <a:lnSpc>
                          <a:spcPct val="100000"/>
                        </a:lnSpc>
                        <a:spcBef>
                          <a:spcPts val="0"/>
                        </a:spcBef>
                        <a:spcAft>
                          <a:spcPts val="0"/>
                        </a:spcAft>
                      </a:pPr>
                      <a:r>
                        <a:rPr lang="en-US" sz="1000" kern="100" dirty="0">
                          <a:solidFill>
                            <a:schemeClr val="bg1"/>
                          </a:solidFill>
                          <a:effectLst/>
                        </a:rPr>
                        <a:t>Webhooks Support</a:t>
                      </a:r>
                      <a:endParaRPr lang="en-US" sz="1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72028" marR="72028" marT="36014" marB="36014" anchor="ctr">
                    <a:lnL w="1270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75000"/>
                        <a:alpha val="50000"/>
                      </a:schemeClr>
                    </a:solidFill>
                  </a:tcPr>
                </a:tc>
                <a:tc>
                  <a:txBody>
                    <a:bodyPr/>
                    <a:lstStyle/>
                    <a:p>
                      <a:pPr marL="0" marR="0" algn="l">
                        <a:lnSpc>
                          <a:spcPct val="100000"/>
                        </a:lnSpc>
                        <a:spcBef>
                          <a:spcPts val="0"/>
                        </a:spcBef>
                        <a:spcAft>
                          <a:spcPts val="0"/>
                        </a:spcAft>
                      </a:pPr>
                      <a:r>
                        <a:rPr lang="en-US" sz="900" kern="100" dirty="0">
                          <a:solidFill>
                            <a:schemeClr val="bg1"/>
                          </a:solidFill>
                          <a:effectLst/>
                        </a:rPr>
                        <a:t>Yes, supports real-time webhooks for event-driven automation</a:t>
                      </a:r>
                      <a:endParaRPr lang="en-US" sz="9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72028" marR="72028" marT="36014" marB="36014"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75000"/>
                        <a:alpha val="50000"/>
                      </a:schemeClr>
                    </a:solidFill>
                  </a:tcPr>
                </a:tc>
                <a:tc>
                  <a:txBody>
                    <a:bodyPr/>
                    <a:lstStyle/>
                    <a:p>
                      <a:pPr marL="0" marR="0" algn="l">
                        <a:lnSpc>
                          <a:spcPct val="100000"/>
                        </a:lnSpc>
                        <a:spcBef>
                          <a:spcPts val="0"/>
                        </a:spcBef>
                        <a:spcAft>
                          <a:spcPts val="0"/>
                        </a:spcAft>
                      </a:pPr>
                      <a:r>
                        <a:rPr lang="en-US" sz="800" kern="100" dirty="0">
                          <a:solidFill>
                            <a:schemeClr val="bg1"/>
                          </a:solidFill>
                          <a:effectLst/>
                        </a:rPr>
                        <a:t>Limited or no native webhook support</a:t>
                      </a:r>
                      <a:endParaRPr lang="en-US" sz="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72028" marR="72028" marT="36014" marB="36014" anchor="ctr">
                    <a:lnL w="12700" cap="flat" cmpd="sng" algn="ctr">
                      <a:solidFill>
                        <a:schemeClr val="bg1">
                          <a:lumMod val="9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75000"/>
                        <a:alpha val="50000"/>
                      </a:schemeClr>
                    </a:solidFill>
                  </a:tcPr>
                </a:tc>
                <a:extLst>
                  <a:ext uri="{0D108BD9-81ED-4DB2-BD59-A6C34878D82A}">
                    <a16:rowId xmlns:a16="http://schemas.microsoft.com/office/drawing/2014/main" val="2723263870"/>
                  </a:ext>
                </a:extLst>
              </a:tr>
              <a:tr h="353099">
                <a:tc>
                  <a:txBody>
                    <a:bodyPr/>
                    <a:lstStyle/>
                    <a:p>
                      <a:pPr marL="457200" marR="0" algn="l">
                        <a:lnSpc>
                          <a:spcPct val="100000"/>
                        </a:lnSpc>
                        <a:spcBef>
                          <a:spcPts val="0"/>
                        </a:spcBef>
                        <a:spcAft>
                          <a:spcPts val="0"/>
                        </a:spcAft>
                      </a:pPr>
                      <a:r>
                        <a:rPr lang="en-US" sz="1000" kern="100" dirty="0">
                          <a:solidFill>
                            <a:schemeClr val="bg1"/>
                          </a:solidFill>
                          <a:effectLst/>
                        </a:rPr>
                        <a:t>SNMP v3 Support</a:t>
                      </a:r>
                      <a:endParaRPr lang="en-US" sz="1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72028" marR="72028" marT="36014" marB="36014" anchor="ctr">
                    <a:lnL w="1270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l">
                        <a:lnSpc>
                          <a:spcPct val="100000"/>
                        </a:lnSpc>
                        <a:spcBef>
                          <a:spcPts val="0"/>
                        </a:spcBef>
                        <a:spcAft>
                          <a:spcPts val="0"/>
                        </a:spcAft>
                      </a:pPr>
                      <a:r>
                        <a:rPr lang="en-US" sz="900" kern="100" dirty="0">
                          <a:solidFill>
                            <a:schemeClr val="bg1"/>
                          </a:solidFill>
                          <a:effectLst/>
                        </a:rPr>
                        <a:t>Yes, fully supports SNMP v3 for secure device monitoring</a:t>
                      </a:r>
                      <a:endParaRPr lang="en-US" sz="9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72028" marR="72028" marT="36014" marB="36014"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l">
                        <a:lnSpc>
                          <a:spcPct val="100000"/>
                        </a:lnSpc>
                        <a:spcBef>
                          <a:spcPts val="0"/>
                        </a:spcBef>
                        <a:spcAft>
                          <a:spcPts val="0"/>
                        </a:spcAft>
                      </a:pPr>
                      <a:r>
                        <a:rPr lang="en-US" sz="800" kern="100" dirty="0">
                          <a:solidFill>
                            <a:schemeClr val="bg1"/>
                          </a:solidFill>
                          <a:effectLst/>
                        </a:rPr>
                        <a:t>Yes, supports SNMP v3, but often with limited </a:t>
                      </a:r>
                      <a:br>
                        <a:rPr lang="en-US" sz="800" kern="100" dirty="0">
                          <a:solidFill>
                            <a:schemeClr val="bg1"/>
                          </a:solidFill>
                          <a:effectLst/>
                        </a:rPr>
                      </a:br>
                      <a:r>
                        <a:rPr lang="en-US" sz="800" kern="100" dirty="0">
                          <a:solidFill>
                            <a:schemeClr val="bg1"/>
                          </a:solidFill>
                          <a:effectLst/>
                        </a:rPr>
                        <a:t>automation capabilities</a:t>
                      </a:r>
                      <a:endParaRPr lang="en-US" sz="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72028" marR="72028" marT="36014" marB="36014" anchor="ctr">
                    <a:lnL w="12700" cap="flat" cmpd="sng" algn="ctr">
                      <a:solidFill>
                        <a:schemeClr val="bg1">
                          <a:lumMod val="9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09029012"/>
                  </a:ext>
                </a:extLst>
              </a:tr>
              <a:tr h="353099">
                <a:tc>
                  <a:txBody>
                    <a:bodyPr/>
                    <a:lstStyle/>
                    <a:p>
                      <a:pPr marL="457200" marR="0" algn="l">
                        <a:lnSpc>
                          <a:spcPct val="100000"/>
                        </a:lnSpc>
                        <a:spcBef>
                          <a:spcPts val="0"/>
                        </a:spcBef>
                        <a:spcAft>
                          <a:spcPts val="0"/>
                        </a:spcAft>
                      </a:pPr>
                      <a:r>
                        <a:rPr lang="en-US" sz="1000" kern="100" dirty="0">
                          <a:solidFill>
                            <a:schemeClr val="bg1"/>
                          </a:solidFill>
                          <a:effectLst/>
                        </a:rPr>
                        <a:t>AI Integration / Fully </a:t>
                      </a:r>
                      <a:r>
                        <a:rPr lang="en-US" sz="1000" kern="100" dirty="0" err="1">
                          <a:solidFill>
                            <a:schemeClr val="bg1"/>
                          </a:solidFill>
                          <a:effectLst/>
                        </a:rPr>
                        <a:t>Integratable</a:t>
                      </a:r>
                      <a:r>
                        <a:rPr lang="en-US" sz="1000" kern="100" dirty="0">
                          <a:solidFill>
                            <a:schemeClr val="bg1"/>
                          </a:solidFill>
                          <a:effectLst/>
                        </a:rPr>
                        <a:t> AI</a:t>
                      </a:r>
                      <a:endParaRPr lang="en-US" sz="1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72028" marR="72028" marT="36014" marB="36014" anchor="ctr">
                    <a:lnL w="1270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75000"/>
                        <a:alpha val="50000"/>
                      </a:schemeClr>
                    </a:solidFill>
                  </a:tcPr>
                </a:tc>
                <a:tc>
                  <a:txBody>
                    <a:bodyPr/>
                    <a:lstStyle/>
                    <a:p>
                      <a:pPr marL="0" marR="0" algn="l">
                        <a:lnSpc>
                          <a:spcPct val="100000"/>
                        </a:lnSpc>
                        <a:spcBef>
                          <a:spcPts val="0"/>
                        </a:spcBef>
                        <a:spcAft>
                          <a:spcPts val="0"/>
                        </a:spcAft>
                      </a:pPr>
                      <a:r>
                        <a:rPr lang="en-US" sz="900" kern="100" dirty="0">
                          <a:solidFill>
                            <a:schemeClr val="bg1"/>
                          </a:solidFill>
                          <a:effectLst/>
                        </a:rPr>
                        <a:t>Yes, includes AI-driven insights, anomaly detection, and automation</a:t>
                      </a:r>
                      <a:endParaRPr lang="en-US" sz="9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72028" marR="72028" marT="36014" marB="36014"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75000"/>
                        <a:alpha val="50000"/>
                      </a:schemeClr>
                    </a:solidFill>
                  </a:tcPr>
                </a:tc>
                <a:tc>
                  <a:txBody>
                    <a:bodyPr/>
                    <a:lstStyle/>
                    <a:p>
                      <a:pPr marL="0" marR="0" algn="l">
                        <a:lnSpc>
                          <a:spcPct val="100000"/>
                        </a:lnSpc>
                        <a:spcBef>
                          <a:spcPts val="0"/>
                        </a:spcBef>
                        <a:spcAft>
                          <a:spcPts val="0"/>
                        </a:spcAft>
                      </a:pPr>
                      <a:r>
                        <a:rPr lang="en-US" sz="800" kern="100" dirty="0">
                          <a:solidFill>
                            <a:schemeClr val="bg1"/>
                          </a:solidFill>
                          <a:effectLst/>
                        </a:rPr>
                        <a:t>Limited or no AI capabilities; primarily rule-based monitoring</a:t>
                      </a:r>
                      <a:endParaRPr lang="en-US" sz="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72028" marR="72028" marT="36014" marB="36014" anchor="ctr">
                    <a:lnL w="12700" cap="flat" cmpd="sng" algn="ctr">
                      <a:solidFill>
                        <a:schemeClr val="bg1">
                          <a:lumMod val="9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75000"/>
                        <a:alpha val="50000"/>
                      </a:schemeClr>
                    </a:solidFill>
                  </a:tcPr>
                </a:tc>
                <a:extLst>
                  <a:ext uri="{0D108BD9-81ED-4DB2-BD59-A6C34878D82A}">
                    <a16:rowId xmlns:a16="http://schemas.microsoft.com/office/drawing/2014/main" val="2905363556"/>
                  </a:ext>
                </a:extLst>
              </a:tr>
              <a:tr h="353099">
                <a:tc>
                  <a:txBody>
                    <a:bodyPr/>
                    <a:lstStyle/>
                    <a:p>
                      <a:pPr marL="457200" marR="0" algn="l">
                        <a:lnSpc>
                          <a:spcPct val="100000"/>
                        </a:lnSpc>
                        <a:spcBef>
                          <a:spcPts val="0"/>
                        </a:spcBef>
                        <a:spcAft>
                          <a:spcPts val="0"/>
                        </a:spcAft>
                      </a:pPr>
                      <a:r>
                        <a:rPr lang="en-US" sz="1000" kern="100" dirty="0">
                          <a:solidFill>
                            <a:schemeClr val="bg1"/>
                          </a:solidFill>
                          <a:effectLst/>
                        </a:rPr>
                        <a:t>Platform Architecture</a:t>
                      </a:r>
                      <a:endParaRPr lang="en-US" sz="1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72028" marR="72028" marT="36014" marB="36014" anchor="ctr">
                    <a:lnL w="1270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l">
                        <a:lnSpc>
                          <a:spcPct val="100000"/>
                        </a:lnSpc>
                        <a:spcBef>
                          <a:spcPts val="0"/>
                        </a:spcBef>
                        <a:spcAft>
                          <a:spcPts val="0"/>
                        </a:spcAft>
                      </a:pPr>
                      <a:r>
                        <a:rPr lang="en-US" sz="900" kern="100" dirty="0">
                          <a:solidFill>
                            <a:schemeClr val="bg1"/>
                          </a:solidFill>
                          <a:effectLst/>
                        </a:rPr>
                        <a:t>Cloud-native, scalable, and modern architecture. </a:t>
                      </a:r>
                      <a:br>
                        <a:rPr lang="en-US" sz="900" kern="100" dirty="0">
                          <a:solidFill>
                            <a:schemeClr val="bg1"/>
                          </a:solidFill>
                          <a:effectLst/>
                        </a:rPr>
                      </a:br>
                      <a:r>
                        <a:rPr lang="en-US" sz="900" kern="100" dirty="0">
                          <a:solidFill>
                            <a:schemeClr val="bg1"/>
                          </a:solidFill>
                          <a:effectLst/>
                        </a:rPr>
                        <a:t>(Hybrid &amp; on-prem also)</a:t>
                      </a:r>
                      <a:endParaRPr lang="en-US" sz="9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72028" marR="72028" marT="36014" marB="36014"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l">
                        <a:lnSpc>
                          <a:spcPct val="100000"/>
                        </a:lnSpc>
                        <a:spcBef>
                          <a:spcPts val="0"/>
                        </a:spcBef>
                        <a:spcAft>
                          <a:spcPts val="0"/>
                        </a:spcAft>
                      </a:pPr>
                      <a:r>
                        <a:rPr lang="en-US" sz="800" kern="100" dirty="0">
                          <a:solidFill>
                            <a:schemeClr val="bg1"/>
                          </a:solidFill>
                          <a:effectLst/>
                        </a:rPr>
                        <a:t>Legacy, often on-premises or hybrid with limited </a:t>
                      </a:r>
                      <a:br>
                        <a:rPr lang="en-US" sz="800" kern="100" dirty="0">
                          <a:solidFill>
                            <a:schemeClr val="bg1"/>
                          </a:solidFill>
                          <a:effectLst/>
                        </a:rPr>
                      </a:br>
                      <a:r>
                        <a:rPr lang="en-US" sz="800" kern="100" dirty="0">
                          <a:solidFill>
                            <a:schemeClr val="bg1"/>
                          </a:solidFill>
                          <a:effectLst/>
                        </a:rPr>
                        <a:t>cloud integration</a:t>
                      </a:r>
                      <a:endParaRPr lang="en-US" sz="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72028" marR="72028" marT="36014" marB="36014" anchor="ctr">
                    <a:lnL w="12700" cap="flat" cmpd="sng" algn="ctr">
                      <a:solidFill>
                        <a:schemeClr val="bg1">
                          <a:lumMod val="9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33839954"/>
                  </a:ext>
                </a:extLst>
              </a:tr>
              <a:tr h="353099">
                <a:tc>
                  <a:txBody>
                    <a:bodyPr/>
                    <a:lstStyle/>
                    <a:p>
                      <a:pPr marL="457200" marR="0" algn="l">
                        <a:lnSpc>
                          <a:spcPct val="100000"/>
                        </a:lnSpc>
                        <a:spcBef>
                          <a:spcPts val="0"/>
                        </a:spcBef>
                        <a:spcAft>
                          <a:spcPts val="0"/>
                        </a:spcAft>
                      </a:pPr>
                      <a:r>
                        <a:rPr lang="en-US" sz="1000" kern="100" dirty="0">
                          <a:solidFill>
                            <a:schemeClr val="bg1"/>
                          </a:solidFill>
                          <a:effectLst/>
                        </a:rPr>
                        <a:t>Compatibility with Cyber Tools </a:t>
                      </a:r>
                      <a:br>
                        <a:rPr lang="en-US" sz="1000" kern="100" dirty="0">
                          <a:solidFill>
                            <a:schemeClr val="bg1"/>
                          </a:solidFill>
                          <a:effectLst/>
                        </a:rPr>
                      </a:br>
                      <a:r>
                        <a:rPr lang="en-US" sz="1000" kern="100" dirty="0">
                          <a:solidFill>
                            <a:schemeClr val="bg1"/>
                          </a:solidFill>
                          <a:effectLst/>
                        </a:rPr>
                        <a:t>&amp; Ticketing Systems</a:t>
                      </a:r>
                      <a:endParaRPr lang="en-US" sz="1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72028" marR="72028" marT="36014" marB="36014" anchor="ctr">
                    <a:lnL w="1270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75000"/>
                        <a:alpha val="50000"/>
                      </a:schemeClr>
                    </a:solidFill>
                  </a:tcPr>
                </a:tc>
                <a:tc>
                  <a:txBody>
                    <a:bodyPr/>
                    <a:lstStyle/>
                    <a:p>
                      <a:pPr marL="0" marR="0" algn="l">
                        <a:lnSpc>
                          <a:spcPct val="100000"/>
                        </a:lnSpc>
                        <a:spcBef>
                          <a:spcPts val="0"/>
                        </a:spcBef>
                        <a:spcAft>
                          <a:spcPts val="0"/>
                        </a:spcAft>
                      </a:pPr>
                      <a:r>
                        <a:rPr lang="en-US" sz="900" kern="100" dirty="0">
                          <a:solidFill>
                            <a:schemeClr val="bg1"/>
                          </a:solidFill>
                          <a:effectLst/>
                        </a:rPr>
                        <a:t>Seamless integration with various cybersecurity tools and </a:t>
                      </a:r>
                      <a:br>
                        <a:rPr lang="en-US" sz="900" kern="100" dirty="0">
                          <a:solidFill>
                            <a:schemeClr val="bg1"/>
                          </a:solidFill>
                          <a:effectLst/>
                        </a:rPr>
                      </a:br>
                      <a:r>
                        <a:rPr lang="en-US" sz="900" kern="100" dirty="0">
                          <a:solidFill>
                            <a:schemeClr val="bg1"/>
                          </a:solidFill>
                          <a:effectLst/>
                        </a:rPr>
                        <a:t>ticketing APIs</a:t>
                      </a:r>
                      <a:endParaRPr lang="en-US" sz="9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72028" marR="72028" marT="36014" marB="36014"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75000"/>
                        <a:alpha val="50000"/>
                      </a:schemeClr>
                    </a:solidFill>
                  </a:tcPr>
                </a:tc>
                <a:tc>
                  <a:txBody>
                    <a:bodyPr/>
                    <a:lstStyle/>
                    <a:p>
                      <a:pPr marL="0" marR="0" algn="l">
                        <a:lnSpc>
                          <a:spcPct val="100000"/>
                        </a:lnSpc>
                        <a:spcBef>
                          <a:spcPts val="0"/>
                        </a:spcBef>
                        <a:spcAft>
                          <a:spcPts val="0"/>
                        </a:spcAft>
                      </a:pPr>
                      <a:r>
                        <a:rPr lang="en-US" sz="800" kern="100" dirty="0">
                          <a:solidFill>
                            <a:schemeClr val="bg1"/>
                          </a:solidFill>
                          <a:effectLst/>
                        </a:rPr>
                        <a:t>Integration possible but often complex, limited to </a:t>
                      </a:r>
                      <a:br>
                        <a:rPr lang="en-US" sz="800" kern="100" dirty="0">
                          <a:solidFill>
                            <a:schemeClr val="bg1"/>
                          </a:solidFill>
                          <a:effectLst/>
                        </a:rPr>
                      </a:br>
                      <a:r>
                        <a:rPr lang="en-US" sz="800" kern="100" dirty="0">
                          <a:solidFill>
                            <a:schemeClr val="bg1"/>
                          </a:solidFill>
                          <a:effectLst/>
                        </a:rPr>
                        <a:t>traditional connectors</a:t>
                      </a:r>
                      <a:endParaRPr lang="en-US" sz="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72028" marR="72028" marT="36014" marB="36014" anchor="ctr">
                    <a:lnL w="12700" cap="flat" cmpd="sng" algn="ctr">
                      <a:solidFill>
                        <a:schemeClr val="bg1">
                          <a:lumMod val="9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75000"/>
                        <a:alpha val="50000"/>
                      </a:schemeClr>
                    </a:solidFill>
                  </a:tcPr>
                </a:tc>
                <a:extLst>
                  <a:ext uri="{0D108BD9-81ED-4DB2-BD59-A6C34878D82A}">
                    <a16:rowId xmlns:a16="http://schemas.microsoft.com/office/drawing/2014/main" val="3902146462"/>
                  </a:ext>
                </a:extLst>
              </a:tr>
              <a:tr h="353099">
                <a:tc>
                  <a:txBody>
                    <a:bodyPr/>
                    <a:lstStyle/>
                    <a:p>
                      <a:pPr marL="457200" marR="0" algn="l">
                        <a:lnSpc>
                          <a:spcPct val="100000"/>
                        </a:lnSpc>
                        <a:spcBef>
                          <a:spcPts val="0"/>
                        </a:spcBef>
                        <a:spcAft>
                          <a:spcPts val="0"/>
                        </a:spcAft>
                      </a:pPr>
                      <a:r>
                        <a:rPr lang="en-US" sz="1000" kern="100" dirty="0">
                          <a:solidFill>
                            <a:schemeClr val="bg1"/>
                          </a:solidFill>
                          <a:effectLst/>
                        </a:rPr>
                        <a:t>Data Collection Methodology</a:t>
                      </a:r>
                      <a:endParaRPr lang="en-US" sz="1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72028" marR="72028" marT="36014" marB="36014" anchor="ctr">
                    <a:lnL w="1270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l">
                        <a:lnSpc>
                          <a:spcPct val="100000"/>
                        </a:lnSpc>
                        <a:spcBef>
                          <a:spcPts val="0"/>
                        </a:spcBef>
                        <a:spcAft>
                          <a:spcPts val="0"/>
                        </a:spcAft>
                      </a:pPr>
                      <a:r>
                        <a:rPr lang="en-US" sz="900" kern="100" dirty="0">
                          <a:solidFill>
                            <a:schemeClr val="bg1"/>
                          </a:solidFill>
                          <a:effectLst/>
                        </a:rPr>
                        <a:t>Real-time, cloud-based API data collection</a:t>
                      </a:r>
                      <a:endParaRPr lang="en-US" sz="9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72028" marR="72028" marT="36014" marB="36014"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l">
                        <a:lnSpc>
                          <a:spcPct val="100000"/>
                        </a:lnSpc>
                        <a:spcBef>
                          <a:spcPts val="0"/>
                        </a:spcBef>
                        <a:spcAft>
                          <a:spcPts val="0"/>
                        </a:spcAft>
                      </a:pPr>
                      <a:r>
                        <a:rPr lang="en-US" sz="800" kern="100" dirty="0">
                          <a:solidFill>
                            <a:schemeClr val="bg1"/>
                          </a:solidFill>
                          <a:effectLst/>
                        </a:rPr>
                        <a:t>Legacy style polling, SNMP, WMI; less real-time and scalable</a:t>
                      </a:r>
                      <a:endParaRPr lang="en-US" sz="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72028" marR="72028" marT="36014" marB="36014" anchor="ctr">
                    <a:lnL w="12700" cap="flat" cmpd="sng" algn="ctr">
                      <a:solidFill>
                        <a:schemeClr val="bg1">
                          <a:lumMod val="9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06133822"/>
                  </a:ext>
                </a:extLst>
              </a:tr>
              <a:tr h="353099">
                <a:tc>
                  <a:txBody>
                    <a:bodyPr/>
                    <a:lstStyle/>
                    <a:p>
                      <a:pPr marL="457200" marR="0" algn="l">
                        <a:lnSpc>
                          <a:spcPct val="100000"/>
                        </a:lnSpc>
                        <a:spcBef>
                          <a:spcPts val="0"/>
                        </a:spcBef>
                        <a:spcAft>
                          <a:spcPts val="0"/>
                        </a:spcAft>
                      </a:pPr>
                      <a:r>
                        <a:rPr lang="en-US" sz="1000" kern="100" dirty="0">
                          <a:solidFill>
                            <a:schemeClr val="bg1"/>
                          </a:solidFill>
                          <a:effectLst/>
                        </a:rPr>
                        <a:t>Support for Multi-Cloud Environments</a:t>
                      </a:r>
                      <a:endParaRPr lang="en-US" sz="1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72028" marR="72028" marT="36014" marB="36014" anchor="ctr">
                    <a:lnL w="1270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75000"/>
                        <a:alpha val="50000"/>
                      </a:schemeClr>
                    </a:solidFill>
                  </a:tcPr>
                </a:tc>
                <a:tc>
                  <a:txBody>
                    <a:bodyPr/>
                    <a:lstStyle/>
                    <a:p>
                      <a:pPr marL="0" marR="0" algn="l">
                        <a:lnSpc>
                          <a:spcPct val="100000"/>
                        </a:lnSpc>
                        <a:spcBef>
                          <a:spcPts val="0"/>
                        </a:spcBef>
                        <a:spcAft>
                          <a:spcPts val="0"/>
                        </a:spcAft>
                      </a:pPr>
                      <a:r>
                        <a:rPr lang="en-US" sz="900" kern="100" dirty="0">
                          <a:solidFill>
                            <a:schemeClr val="bg1"/>
                          </a:solidFill>
                          <a:effectLst/>
                        </a:rPr>
                        <a:t>Native support for Azure, AWS, GCP, VMWare Cloud, and more</a:t>
                      </a:r>
                      <a:endParaRPr lang="en-US" sz="9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72028" marR="72028" marT="36014" marB="36014"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75000"/>
                        <a:alpha val="50000"/>
                      </a:schemeClr>
                    </a:solidFill>
                  </a:tcPr>
                </a:tc>
                <a:tc>
                  <a:txBody>
                    <a:bodyPr/>
                    <a:lstStyle/>
                    <a:p>
                      <a:pPr marL="0" marR="0" algn="l">
                        <a:lnSpc>
                          <a:spcPct val="100000"/>
                        </a:lnSpc>
                        <a:spcBef>
                          <a:spcPts val="0"/>
                        </a:spcBef>
                        <a:spcAft>
                          <a:spcPts val="0"/>
                        </a:spcAft>
                      </a:pPr>
                      <a:r>
                        <a:rPr lang="en-US" sz="800" kern="100" dirty="0">
                          <a:solidFill>
                            <a:schemeClr val="bg1"/>
                          </a:solidFill>
                          <a:effectLst/>
                        </a:rPr>
                        <a:t>Limited or no native support; requires custom configurations</a:t>
                      </a:r>
                      <a:endParaRPr lang="en-US" sz="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72028" marR="72028" marT="36014" marB="36014" anchor="ctr">
                    <a:lnL w="12700" cap="flat" cmpd="sng" algn="ctr">
                      <a:solidFill>
                        <a:schemeClr val="bg1">
                          <a:lumMod val="9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75000"/>
                        <a:alpha val="50000"/>
                      </a:schemeClr>
                    </a:solidFill>
                  </a:tcPr>
                </a:tc>
                <a:extLst>
                  <a:ext uri="{0D108BD9-81ED-4DB2-BD59-A6C34878D82A}">
                    <a16:rowId xmlns:a16="http://schemas.microsoft.com/office/drawing/2014/main" val="990404912"/>
                  </a:ext>
                </a:extLst>
              </a:tr>
              <a:tr h="353099">
                <a:tc>
                  <a:txBody>
                    <a:bodyPr/>
                    <a:lstStyle/>
                    <a:p>
                      <a:pPr marL="457200" marR="0" algn="l">
                        <a:lnSpc>
                          <a:spcPct val="100000"/>
                        </a:lnSpc>
                        <a:spcBef>
                          <a:spcPts val="0"/>
                        </a:spcBef>
                        <a:spcAft>
                          <a:spcPts val="0"/>
                        </a:spcAft>
                      </a:pPr>
                      <a:r>
                        <a:rPr lang="en-US" sz="1000" kern="100" dirty="0">
                          <a:solidFill>
                            <a:schemeClr val="bg1"/>
                          </a:solidFill>
                          <a:effectLst/>
                        </a:rPr>
                        <a:t>Security &amp; Compliance</a:t>
                      </a:r>
                      <a:endParaRPr lang="en-US" sz="1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72028" marR="72028" marT="36014" marB="36014" anchor="ctr">
                    <a:lnL w="1270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l">
                        <a:lnSpc>
                          <a:spcPct val="100000"/>
                        </a:lnSpc>
                        <a:spcBef>
                          <a:spcPts val="0"/>
                        </a:spcBef>
                        <a:spcAft>
                          <a:spcPts val="0"/>
                        </a:spcAft>
                      </a:pPr>
                      <a:r>
                        <a:rPr lang="en-US" sz="900" kern="100" dirty="0">
                          <a:solidFill>
                            <a:schemeClr val="bg1"/>
                          </a:solidFill>
                          <a:effectLst/>
                        </a:rPr>
                        <a:t>Modern security standards, cloud security, and compliance features</a:t>
                      </a:r>
                      <a:endParaRPr lang="en-US" sz="9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72028" marR="72028" marT="36014" marB="36014"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l">
                        <a:lnSpc>
                          <a:spcPct val="100000"/>
                        </a:lnSpc>
                        <a:spcBef>
                          <a:spcPts val="0"/>
                        </a:spcBef>
                        <a:spcAft>
                          <a:spcPts val="0"/>
                        </a:spcAft>
                      </a:pPr>
                      <a:r>
                        <a:rPr lang="en-US" sz="800" kern="100" dirty="0">
                          <a:solidFill>
                            <a:schemeClr val="bg1"/>
                          </a:solidFill>
                          <a:effectLst/>
                        </a:rPr>
                        <a:t>Varies; often relies on outdated security models</a:t>
                      </a:r>
                      <a:endParaRPr lang="en-US" sz="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72028" marR="72028" marT="36014" marB="36014" anchor="ctr">
                    <a:lnL w="12700" cap="flat" cmpd="sng" algn="ctr">
                      <a:solidFill>
                        <a:schemeClr val="bg1">
                          <a:lumMod val="9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72440114"/>
                  </a:ext>
                </a:extLst>
              </a:tr>
              <a:tr h="353099">
                <a:tc>
                  <a:txBody>
                    <a:bodyPr/>
                    <a:lstStyle/>
                    <a:p>
                      <a:pPr marL="457200" marR="0" algn="l">
                        <a:lnSpc>
                          <a:spcPct val="100000"/>
                        </a:lnSpc>
                        <a:spcBef>
                          <a:spcPts val="0"/>
                        </a:spcBef>
                        <a:spcAft>
                          <a:spcPts val="0"/>
                        </a:spcAft>
                      </a:pPr>
                      <a:r>
                        <a:rPr lang="en-US" sz="1000" kern="100" dirty="0">
                          <a:solidFill>
                            <a:schemeClr val="bg1"/>
                          </a:solidFill>
                          <a:effectLst/>
                        </a:rPr>
                        <a:t>Communication / Notifications options</a:t>
                      </a:r>
                      <a:endParaRPr lang="en-US" sz="1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72028" marR="72028" marT="36014" marB="36014" anchor="ctr">
                    <a:lnL w="1270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75000"/>
                        <a:alpha val="50000"/>
                      </a:schemeClr>
                    </a:solidFill>
                  </a:tcPr>
                </a:tc>
                <a:tc>
                  <a:txBody>
                    <a:bodyPr/>
                    <a:lstStyle/>
                    <a:p>
                      <a:pPr marL="0" marR="0" algn="l">
                        <a:lnSpc>
                          <a:spcPct val="100000"/>
                        </a:lnSpc>
                        <a:spcBef>
                          <a:spcPts val="0"/>
                        </a:spcBef>
                        <a:spcAft>
                          <a:spcPts val="0"/>
                        </a:spcAft>
                      </a:pPr>
                      <a:r>
                        <a:rPr lang="en-US" sz="900" kern="100" dirty="0">
                          <a:solidFill>
                            <a:schemeClr val="bg1"/>
                          </a:solidFill>
                          <a:effectLst/>
                        </a:rPr>
                        <a:t>Teams, Teams workflow, Telegram, Discord, Outlook, SMS, Signal, WhatsApp, Jira,+ anything with a webhook</a:t>
                      </a:r>
                      <a:endParaRPr lang="en-US" sz="9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72028" marR="72028" marT="36014" marB="36014"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75000"/>
                        <a:alpha val="50000"/>
                      </a:schemeClr>
                    </a:solidFill>
                  </a:tcPr>
                </a:tc>
                <a:tc>
                  <a:txBody>
                    <a:bodyPr/>
                    <a:lstStyle/>
                    <a:p>
                      <a:pPr marL="0" marR="0" algn="l">
                        <a:lnSpc>
                          <a:spcPct val="100000"/>
                        </a:lnSpc>
                        <a:spcBef>
                          <a:spcPts val="0"/>
                        </a:spcBef>
                        <a:spcAft>
                          <a:spcPts val="0"/>
                        </a:spcAft>
                      </a:pPr>
                      <a:r>
                        <a:rPr lang="en-US" sz="800" kern="100" dirty="0">
                          <a:solidFill>
                            <a:schemeClr val="bg1"/>
                          </a:solidFill>
                          <a:effectLst/>
                        </a:rPr>
                        <a:t>SMS, Outlook, some Teams capability but limited scalability</a:t>
                      </a:r>
                      <a:endParaRPr lang="en-US" sz="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72028" marR="72028" marT="36014" marB="36014" anchor="ctr">
                    <a:lnL w="12700" cap="flat" cmpd="sng" algn="ctr">
                      <a:solidFill>
                        <a:schemeClr val="bg1">
                          <a:lumMod val="9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75000"/>
                        <a:alpha val="50000"/>
                      </a:schemeClr>
                    </a:solidFill>
                  </a:tcPr>
                </a:tc>
                <a:extLst>
                  <a:ext uri="{0D108BD9-81ED-4DB2-BD59-A6C34878D82A}">
                    <a16:rowId xmlns:a16="http://schemas.microsoft.com/office/drawing/2014/main" val="3170695044"/>
                  </a:ext>
                </a:extLst>
              </a:tr>
              <a:tr h="353099">
                <a:tc>
                  <a:txBody>
                    <a:bodyPr/>
                    <a:lstStyle/>
                    <a:p>
                      <a:pPr marL="457200" marR="0" algn="l">
                        <a:lnSpc>
                          <a:spcPct val="100000"/>
                        </a:lnSpc>
                        <a:spcBef>
                          <a:spcPts val="0"/>
                        </a:spcBef>
                        <a:spcAft>
                          <a:spcPts val="0"/>
                        </a:spcAft>
                      </a:pPr>
                      <a:r>
                        <a:rPr lang="en-US" sz="1000" kern="100" dirty="0">
                          <a:solidFill>
                            <a:schemeClr val="bg1"/>
                          </a:solidFill>
                          <a:effectLst/>
                        </a:rPr>
                        <a:t>Automation &amp; Orchestration</a:t>
                      </a:r>
                      <a:endParaRPr lang="en-US" sz="1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72028" marR="72028" marT="36014" marB="36014" anchor="ctr">
                    <a:lnL w="1270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l">
                        <a:lnSpc>
                          <a:spcPct val="100000"/>
                        </a:lnSpc>
                        <a:spcBef>
                          <a:spcPts val="0"/>
                        </a:spcBef>
                        <a:spcAft>
                          <a:spcPts val="0"/>
                        </a:spcAft>
                      </a:pPr>
                      <a:r>
                        <a:rPr lang="en-US" sz="900" kern="100" dirty="0">
                          <a:solidFill>
                            <a:schemeClr val="bg1"/>
                          </a:solidFill>
                          <a:effectLst/>
                        </a:rPr>
                        <a:t>Built-in automation, event-driven responses, and </a:t>
                      </a:r>
                      <a:br>
                        <a:rPr lang="en-US" sz="900" kern="100" dirty="0">
                          <a:solidFill>
                            <a:schemeClr val="bg1"/>
                          </a:solidFill>
                          <a:effectLst/>
                        </a:rPr>
                      </a:br>
                      <a:r>
                        <a:rPr lang="en-US" sz="900" kern="100" dirty="0">
                          <a:solidFill>
                            <a:schemeClr val="bg1"/>
                          </a:solidFill>
                          <a:effectLst/>
                        </a:rPr>
                        <a:t>AI-powered actions</a:t>
                      </a:r>
                      <a:endParaRPr lang="en-US" sz="9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72028" marR="72028" marT="36014" marB="36014"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l">
                        <a:lnSpc>
                          <a:spcPct val="100000"/>
                        </a:lnSpc>
                        <a:spcBef>
                          <a:spcPts val="0"/>
                        </a:spcBef>
                        <a:spcAft>
                          <a:spcPts val="0"/>
                        </a:spcAft>
                      </a:pPr>
                      <a:r>
                        <a:rPr lang="en-US" sz="800" kern="100" dirty="0">
                          <a:solidFill>
                            <a:schemeClr val="bg1"/>
                          </a:solidFill>
                          <a:effectLst/>
                        </a:rPr>
                        <a:t>Basic scripting; limited to manual or scheduled tasks</a:t>
                      </a:r>
                      <a:endParaRPr lang="en-US" sz="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72028" marR="72028" marT="36014" marB="36014" anchor="ctr">
                    <a:lnL w="12700" cap="flat" cmpd="sng" algn="ctr">
                      <a:solidFill>
                        <a:schemeClr val="bg1">
                          <a:lumMod val="9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7160561"/>
                  </a:ext>
                </a:extLst>
              </a:tr>
              <a:tr h="353099">
                <a:tc>
                  <a:txBody>
                    <a:bodyPr/>
                    <a:lstStyle/>
                    <a:p>
                      <a:pPr marL="457200" marR="0" algn="l">
                        <a:lnSpc>
                          <a:spcPct val="100000"/>
                        </a:lnSpc>
                        <a:spcBef>
                          <a:spcPts val="0"/>
                        </a:spcBef>
                        <a:spcAft>
                          <a:spcPts val="0"/>
                        </a:spcAft>
                      </a:pPr>
                      <a:r>
                        <a:rPr lang="en-US" sz="1000" kern="100" dirty="0">
                          <a:solidFill>
                            <a:schemeClr val="bg1"/>
                          </a:solidFill>
                          <a:effectLst/>
                        </a:rPr>
                        <a:t>Workflow automation with SUS </a:t>
                      </a:r>
                      <a:br>
                        <a:rPr lang="en-US" sz="1000" kern="100" dirty="0">
                          <a:solidFill>
                            <a:schemeClr val="bg1"/>
                          </a:solidFill>
                          <a:effectLst/>
                        </a:rPr>
                      </a:br>
                      <a:r>
                        <a:rPr lang="en-US" sz="1000" kern="100" dirty="0">
                          <a:solidFill>
                            <a:schemeClr val="bg1"/>
                          </a:solidFill>
                          <a:effectLst/>
                        </a:rPr>
                        <a:t>and performance metrics</a:t>
                      </a:r>
                      <a:endParaRPr lang="en-US" sz="1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72028" marR="72028" marT="36014" marB="36014" anchor="ctr">
                    <a:lnL w="1270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l">
                        <a:lnSpc>
                          <a:spcPct val="100000"/>
                        </a:lnSpc>
                        <a:spcBef>
                          <a:spcPts val="0"/>
                        </a:spcBef>
                        <a:spcAft>
                          <a:spcPts val="0"/>
                        </a:spcAft>
                      </a:pPr>
                      <a:r>
                        <a:rPr lang="en-US" sz="900" kern="100" dirty="0">
                          <a:solidFill>
                            <a:schemeClr val="bg1"/>
                          </a:solidFill>
                          <a:effectLst/>
                        </a:rPr>
                        <a:t>Supports Citrix, Teams, M365 for user performance latency </a:t>
                      </a:r>
                      <a:br>
                        <a:rPr lang="en-US" sz="900" kern="100" dirty="0">
                          <a:solidFill>
                            <a:schemeClr val="bg1"/>
                          </a:solidFill>
                          <a:effectLst/>
                        </a:rPr>
                      </a:br>
                      <a:r>
                        <a:rPr lang="en-US" sz="900" kern="100" dirty="0">
                          <a:solidFill>
                            <a:schemeClr val="bg1"/>
                          </a:solidFill>
                          <a:effectLst/>
                        </a:rPr>
                        <a:t>and SIEM data </a:t>
                      </a:r>
                      <a:endParaRPr lang="en-US" sz="9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72028" marR="72028" marT="36014" marB="36014"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l">
                        <a:lnSpc>
                          <a:spcPct val="100000"/>
                        </a:lnSpc>
                        <a:spcBef>
                          <a:spcPts val="0"/>
                        </a:spcBef>
                        <a:spcAft>
                          <a:spcPts val="0"/>
                        </a:spcAft>
                      </a:pPr>
                      <a:r>
                        <a:rPr lang="en-US" sz="800" kern="100" dirty="0">
                          <a:solidFill>
                            <a:schemeClr val="bg1"/>
                          </a:solidFill>
                          <a:effectLst/>
                        </a:rPr>
                        <a:t>Some manual functionality with log downloading </a:t>
                      </a:r>
                      <a:br>
                        <a:rPr lang="en-US" sz="800" kern="100" dirty="0">
                          <a:solidFill>
                            <a:schemeClr val="bg1"/>
                          </a:solidFill>
                          <a:effectLst/>
                        </a:rPr>
                      </a:br>
                      <a:r>
                        <a:rPr lang="en-US" sz="800" kern="100" dirty="0">
                          <a:solidFill>
                            <a:schemeClr val="bg1"/>
                          </a:solidFill>
                          <a:effectLst/>
                        </a:rPr>
                        <a:t>and basic alerts</a:t>
                      </a:r>
                      <a:endParaRPr lang="en-US" sz="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72028" marR="72028" marT="36014" marB="36014" anchor="ctr">
                    <a:lnL w="12700" cap="flat" cmpd="sng" algn="ctr">
                      <a:solidFill>
                        <a:schemeClr val="bg1">
                          <a:lumMod val="9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60381541"/>
                  </a:ext>
                </a:extLst>
              </a:tr>
            </a:tbl>
          </a:graphicData>
        </a:graphic>
      </p:graphicFrame>
      <p:sp>
        <p:nvSpPr>
          <p:cNvPr id="15" name="Rectangle: Rounded Corners 14">
            <a:extLst>
              <a:ext uri="{FF2B5EF4-FFF2-40B4-BE49-F238E27FC236}">
                <a16:creationId xmlns:a16="http://schemas.microsoft.com/office/drawing/2014/main" id="{0537D80D-648F-4D8A-930C-B0F98BF9D227}"/>
              </a:ext>
            </a:extLst>
          </p:cNvPr>
          <p:cNvSpPr/>
          <p:nvPr/>
        </p:nvSpPr>
        <p:spPr>
          <a:xfrm>
            <a:off x="638907" y="1706150"/>
            <a:ext cx="10914186" cy="4794089"/>
          </a:xfrm>
          <a:prstGeom prst="roundRect">
            <a:avLst>
              <a:gd name="adj" fmla="val 3022"/>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a:extLst>
              <a:ext uri="{FF2B5EF4-FFF2-40B4-BE49-F238E27FC236}">
                <a16:creationId xmlns:a16="http://schemas.microsoft.com/office/drawing/2014/main" id="{90A9A76C-019A-4EFB-8888-1BCB6E519A01}"/>
              </a:ext>
            </a:extLst>
          </p:cNvPr>
          <p:cNvGrpSpPr/>
          <p:nvPr/>
        </p:nvGrpSpPr>
        <p:grpSpPr>
          <a:xfrm>
            <a:off x="783723" y="2269065"/>
            <a:ext cx="238454" cy="4130017"/>
            <a:chOff x="3682572" y="2269065"/>
            <a:chExt cx="238454" cy="4130017"/>
          </a:xfrm>
        </p:grpSpPr>
        <p:pic>
          <p:nvPicPr>
            <p:cNvPr id="5" name="Graphic 4">
              <a:extLst>
                <a:ext uri="{FF2B5EF4-FFF2-40B4-BE49-F238E27FC236}">
                  <a16:creationId xmlns:a16="http://schemas.microsoft.com/office/drawing/2014/main" id="{C6EF5EEA-D6F5-4363-8F05-04D58CFA727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l="10" r="10"/>
            <a:stretch/>
          </p:blipFill>
          <p:spPr>
            <a:xfrm>
              <a:off x="3682572" y="2269065"/>
              <a:ext cx="238454" cy="238500"/>
            </a:xfrm>
            <a:prstGeom prst="rect">
              <a:avLst/>
            </a:prstGeom>
          </p:spPr>
        </p:pic>
        <p:pic>
          <p:nvPicPr>
            <p:cNvPr id="13" name="Graphic 12">
              <a:extLst>
                <a:ext uri="{FF2B5EF4-FFF2-40B4-BE49-F238E27FC236}">
                  <a16:creationId xmlns:a16="http://schemas.microsoft.com/office/drawing/2014/main" id="{D0039B43-CD39-4B81-8656-2C2C87009D1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l="10" r="10"/>
            <a:stretch/>
          </p:blipFill>
          <p:spPr>
            <a:xfrm>
              <a:off x="3682572" y="2622839"/>
              <a:ext cx="238454" cy="238500"/>
            </a:xfrm>
            <a:prstGeom prst="rect">
              <a:avLst/>
            </a:prstGeom>
          </p:spPr>
        </p:pic>
        <p:pic>
          <p:nvPicPr>
            <p:cNvPr id="14" name="Graphic 13">
              <a:extLst>
                <a:ext uri="{FF2B5EF4-FFF2-40B4-BE49-F238E27FC236}">
                  <a16:creationId xmlns:a16="http://schemas.microsoft.com/office/drawing/2014/main" id="{A06F5C18-8A5C-4A1F-817A-1A837C310867}"/>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l="18" r="18"/>
            <a:stretch/>
          </p:blipFill>
          <p:spPr>
            <a:xfrm>
              <a:off x="3682572" y="2976613"/>
              <a:ext cx="238416" cy="238500"/>
            </a:xfrm>
            <a:prstGeom prst="rect">
              <a:avLst/>
            </a:prstGeom>
          </p:spPr>
        </p:pic>
        <p:pic>
          <p:nvPicPr>
            <p:cNvPr id="17" name="Graphic 16">
              <a:extLst>
                <a:ext uri="{FF2B5EF4-FFF2-40B4-BE49-F238E27FC236}">
                  <a16:creationId xmlns:a16="http://schemas.microsoft.com/office/drawing/2014/main" id="{8875DCEF-757B-4EC5-A3A8-0CBCE3F95315}"/>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l="10" r="10"/>
            <a:stretch/>
          </p:blipFill>
          <p:spPr>
            <a:xfrm>
              <a:off x="3682572" y="3330387"/>
              <a:ext cx="238454" cy="238500"/>
            </a:xfrm>
            <a:prstGeom prst="rect">
              <a:avLst/>
            </a:prstGeom>
          </p:spPr>
        </p:pic>
        <p:pic>
          <p:nvPicPr>
            <p:cNvPr id="18" name="Graphic 17">
              <a:extLst>
                <a:ext uri="{FF2B5EF4-FFF2-40B4-BE49-F238E27FC236}">
                  <a16:creationId xmlns:a16="http://schemas.microsoft.com/office/drawing/2014/main" id="{943B744A-6FCA-4C47-B162-10B62CF2A9AB}"/>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l="10" r="10"/>
            <a:stretch/>
          </p:blipFill>
          <p:spPr>
            <a:xfrm>
              <a:off x="3682572" y="3684161"/>
              <a:ext cx="238454" cy="238500"/>
            </a:xfrm>
            <a:prstGeom prst="rect">
              <a:avLst/>
            </a:prstGeom>
          </p:spPr>
        </p:pic>
        <p:pic>
          <p:nvPicPr>
            <p:cNvPr id="19" name="Graphic 18">
              <a:extLst>
                <a:ext uri="{FF2B5EF4-FFF2-40B4-BE49-F238E27FC236}">
                  <a16:creationId xmlns:a16="http://schemas.microsoft.com/office/drawing/2014/main" id="{B32877B4-98F7-4A72-A9DC-BD637A464794}"/>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rcRect l="10" r="10"/>
            <a:stretch/>
          </p:blipFill>
          <p:spPr>
            <a:xfrm>
              <a:off x="3682572" y="4037935"/>
              <a:ext cx="238454" cy="238500"/>
            </a:xfrm>
            <a:prstGeom prst="rect">
              <a:avLst/>
            </a:prstGeom>
          </p:spPr>
        </p:pic>
        <p:pic>
          <p:nvPicPr>
            <p:cNvPr id="20" name="Graphic 19">
              <a:extLst>
                <a:ext uri="{FF2B5EF4-FFF2-40B4-BE49-F238E27FC236}">
                  <a16:creationId xmlns:a16="http://schemas.microsoft.com/office/drawing/2014/main" id="{F3F239AB-9A0C-4705-A8FE-556720214CCA}"/>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rcRect l="10" r="10"/>
            <a:stretch/>
          </p:blipFill>
          <p:spPr>
            <a:xfrm>
              <a:off x="3682572" y="4391709"/>
              <a:ext cx="238454" cy="238500"/>
            </a:xfrm>
            <a:prstGeom prst="rect">
              <a:avLst/>
            </a:prstGeom>
          </p:spPr>
        </p:pic>
        <p:pic>
          <p:nvPicPr>
            <p:cNvPr id="21" name="Graphic 20">
              <a:extLst>
                <a:ext uri="{FF2B5EF4-FFF2-40B4-BE49-F238E27FC236}">
                  <a16:creationId xmlns:a16="http://schemas.microsoft.com/office/drawing/2014/main" id="{44B97152-CED7-48BD-9BFA-FA69F8B7B36D}"/>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rcRect l="10" r="10"/>
            <a:stretch/>
          </p:blipFill>
          <p:spPr>
            <a:xfrm>
              <a:off x="3682572" y="4745483"/>
              <a:ext cx="238454" cy="238500"/>
            </a:xfrm>
            <a:prstGeom prst="rect">
              <a:avLst/>
            </a:prstGeom>
          </p:spPr>
        </p:pic>
        <p:pic>
          <p:nvPicPr>
            <p:cNvPr id="22" name="Graphic 21">
              <a:extLst>
                <a:ext uri="{FF2B5EF4-FFF2-40B4-BE49-F238E27FC236}">
                  <a16:creationId xmlns:a16="http://schemas.microsoft.com/office/drawing/2014/main" id="{12D3A905-4C3E-4F26-A844-ABBF38CF9855}"/>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rcRect l="10" r="10"/>
            <a:stretch/>
          </p:blipFill>
          <p:spPr>
            <a:xfrm>
              <a:off x="3682572" y="5099257"/>
              <a:ext cx="238454" cy="238500"/>
            </a:xfrm>
            <a:prstGeom prst="rect">
              <a:avLst/>
            </a:prstGeom>
          </p:spPr>
        </p:pic>
        <p:pic>
          <p:nvPicPr>
            <p:cNvPr id="23" name="Graphic 22">
              <a:extLst>
                <a:ext uri="{FF2B5EF4-FFF2-40B4-BE49-F238E27FC236}">
                  <a16:creationId xmlns:a16="http://schemas.microsoft.com/office/drawing/2014/main" id="{3BA7C3F9-4C6D-41FD-A1F5-C51A89C565CF}"/>
                </a:ext>
              </a:extLst>
            </p:cNvPr>
            <p:cNvPicPr>
              <a:picLocks noChangeAspect="1"/>
            </p:cNvPicPr>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r:embed="rId24"/>
                </a:ext>
              </a:extLst>
            </a:blip>
            <a:srcRect l="10" r="10"/>
            <a:stretch/>
          </p:blipFill>
          <p:spPr>
            <a:xfrm>
              <a:off x="3682572" y="5453031"/>
              <a:ext cx="238454" cy="238500"/>
            </a:xfrm>
            <a:prstGeom prst="rect">
              <a:avLst/>
            </a:prstGeom>
          </p:spPr>
        </p:pic>
        <p:pic>
          <p:nvPicPr>
            <p:cNvPr id="24" name="Graphic 23">
              <a:extLst>
                <a:ext uri="{FF2B5EF4-FFF2-40B4-BE49-F238E27FC236}">
                  <a16:creationId xmlns:a16="http://schemas.microsoft.com/office/drawing/2014/main" id="{9D9F6E3A-BC9A-42E7-A507-813DE0DE96F9}"/>
                </a:ext>
              </a:extLst>
            </p:cNvPr>
            <p:cNvPicPr>
              <a:picLocks noChangeAspect="1"/>
            </p:cNvPicPr>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r:embed="rId26"/>
                </a:ext>
              </a:extLst>
            </a:blip>
            <a:srcRect l="10" r="10"/>
            <a:stretch/>
          </p:blipFill>
          <p:spPr>
            <a:xfrm>
              <a:off x="3682572" y="5806805"/>
              <a:ext cx="238454" cy="238500"/>
            </a:xfrm>
            <a:prstGeom prst="rect">
              <a:avLst/>
            </a:prstGeom>
          </p:spPr>
        </p:pic>
        <p:pic>
          <p:nvPicPr>
            <p:cNvPr id="25" name="Graphic 24">
              <a:extLst>
                <a:ext uri="{FF2B5EF4-FFF2-40B4-BE49-F238E27FC236}">
                  <a16:creationId xmlns:a16="http://schemas.microsoft.com/office/drawing/2014/main" id="{7315E12D-8F7D-41A0-ABAA-CC52CCE611D1}"/>
                </a:ext>
              </a:extLst>
            </p:cNvPr>
            <p:cNvPicPr>
              <a:picLocks noChangeAspect="1"/>
            </p:cNvPicPr>
            <p:nvPr/>
          </p:nvPicPr>
          <p:blipFill>
            <a:blip r:embed="rId27">
              <a:extLst>
                <a:ext uri="{28A0092B-C50C-407E-A947-70E740481C1C}">
                  <a14:useLocalDpi xmlns:a14="http://schemas.microsoft.com/office/drawing/2010/main" val="0"/>
                </a:ext>
                <a:ext uri="{96DAC541-7B7A-43D3-8B79-37D633B846F1}">
                  <asvg:svgBlip xmlns:asvg="http://schemas.microsoft.com/office/drawing/2016/SVG/main" r:embed="rId28"/>
                </a:ext>
              </a:extLst>
            </a:blip>
            <a:srcRect l="10" r="10"/>
            <a:stretch/>
          </p:blipFill>
          <p:spPr>
            <a:xfrm>
              <a:off x="3682572" y="6160582"/>
              <a:ext cx="238454" cy="238500"/>
            </a:xfrm>
            <a:prstGeom prst="rect">
              <a:avLst/>
            </a:prstGeom>
          </p:spPr>
        </p:pic>
      </p:grpSp>
    </p:spTree>
    <p:extLst>
      <p:ext uri="{BB962C8B-B14F-4D97-AF65-F5344CB8AC3E}">
        <p14:creationId xmlns:p14="http://schemas.microsoft.com/office/powerpoint/2010/main" val="177118044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EEEF7E-C8E1-6DF6-A9C2-282111123066}"/>
            </a:ext>
          </a:extLst>
        </p:cNvPr>
        <p:cNvGrpSpPr/>
        <p:nvPr/>
      </p:nvGrpSpPr>
      <p:grpSpPr>
        <a:xfrm>
          <a:off x="0" y="0"/>
          <a:ext cx="0" cy="0"/>
          <a:chOff x="0" y="0"/>
          <a:chExt cx="0" cy="0"/>
        </a:xfrm>
      </p:grpSpPr>
      <p:pic>
        <p:nvPicPr>
          <p:cNvPr id="3" name="Picture 2" descr="A screenshot of a computer&#10;&#10;Description automatically generated">
            <a:extLst>
              <a:ext uri="{FF2B5EF4-FFF2-40B4-BE49-F238E27FC236}">
                <a16:creationId xmlns:a16="http://schemas.microsoft.com/office/drawing/2014/main" id="{04A6D293-C286-DDC0-48E7-3555E8A546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73904" y="683010"/>
            <a:ext cx="5654257" cy="6046940"/>
          </a:xfrm>
          <a:prstGeom prst="rect">
            <a:avLst/>
          </a:prstGeom>
        </p:spPr>
      </p:pic>
      <p:cxnSp>
        <p:nvCxnSpPr>
          <p:cNvPr id="2" name="Straight Connector 1">
            <a:extLst>
              <a:ext uri="{FF2B5EF4-FFF2-40B4-BE49-F238E27FC236}">
                <a16:creationId xmlns:a16="http://schemas.microsoft.com/office/drawing/2014/main" id="{0A2814B8-669F-6135-4115-C03D33C8DDD0}"/>
              </a:ext>
            </a:extLst>
          </p:cNvPr>
          <p:cNvCxnSpPr>
            <a:cxnSpLocks/>
          </p:cNvCxnSpPr>
          <p:nvPr/>
        </p:nvCxnSpPr>
        <p:spPr>
          <a:xfrm>
            <a:off x="0" y="688322"/>
            <a:ext cx="121920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36" name="Picture 35" descr="A blue and black text&#10;&#10;Description automatically generated">
            <a:extLst>
              <a:ext uri="{FF2B5EF4-FFF2-40B4-BE49-F238E27FC236}">
                <a16:creationId xmlns:a16="http://schemas.microsoft.com/office/drawing/2014/main" id="{140804CD-0DC6-4C9D-0C84-50110CAD2F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9270" y="204233"/>
            <a:ext cx="1466742" cy="277332"/>
          </a:xfrm>
          <a:prstGeom prst="rect">
            <a:avLst/>
          </a:prstGeom>
        </p:spPr>
      </p:pic>
      <p:sp>
        <p:nvSpPr>
          <p:cNvPr id="4" name="TextBox 3">
            <a:extLst>
              <a:ext uri="{FF2B5EF4-FFF2-40B4-BE49-F238E27FC236}">
                <a16:creationId xmlns:a16="http://schemas.microsoft.com/office/drawing/2014/main" id="{65DCA64D-D65A-AF5A-98FE-180881B17B2C}"/>
              </a:ext>
            </a:extLst>
          </p:cNvPr>
          <p:cNvSpPr txBox="1"/>
          <p:nvPr/>
        </p:nvSpPr>
        <p:spPr>
          <a:xfrm>
            <a:off x="359421" y="868139"/>
            <a:ext cx="5157821" cy="1200329"/>
          </a:xfrm>
          <a:prstGeom prst="rect">
            <a:avLst/>
          </a:prstGeom>
          <a:noFill/>
        </p:spPr>
        <p:txBody>
          <a:bodyPr wrap="square" rtlCol="0">
            <a:spAutoFit/>
          </a:bodyPr>
          <a:lstStyle/>
          <a:p>
            <a:pPr defTabSz="457189"/>
            <a:r>
              <a:rPr lang="en-US" sz="3600" b="1" dirty="0">
                <a:latin typeface="+mj-lt"/>
              </a:rPr>
              <a:t>True Single </a:t>
            </a:r>
          </a:p>
          <a:p>
            <a:pPr defTabSz="457189"/>
            <a:r>
              <a:rPr lang="en-US" sz="3600" b="1" dirty="0">
                <a:solidFill>
                  <a:schemeClr val="accent1"/>
                </a:solidFill>
                <a:latin typeface="+mj-lt"/>
              </a:rPr>
              <a:t>	Pane of Glass</a:t>
            </a:r>
            <a:endParaRPr lang="en-US" sz="2800" b="1" dirty="0">
              <a:solidFill>
                <a:schemeClr val="accent1"/>
              </a:solidFill>
              <a:latin typeface="+mj-lt"/>
            </a:endParaRPr>
          </a:p>
        </p:txBody>
      </p:sp>
      <p:sp>
        <p:nvSpPr>
          <p:cNvPr id="32" name="TextBox 31">
            <a:extLst>
              <a:ext uri="{FF2B5EF4-FFF2-40B4-BE49-F238E27FC236}">
                <a16:creationId xmlns:a16="http://schemas.microsoft.com/office/drawing/2014/main" id="{3788AEE8-877A-1E64-94D6-3EED50758EF0}"/>
              </a:ext>
            </a:extLst>
          </p:cNvPr>
          <p:cNvSpPr txBox="1"/>
          <p:nvPr/>
        </p:nvSpPr>
        <p:spPr>
          <a:xfrm>
            <a:off x="372122" y="2282812"/>
            <a:ext cx="5157821" cy="3247043"/>
          </a:xfrm>
          <a:prstGeom prst="rect">
            <a:avLst/>
          </a:prstGeom>
          <a:noFill/>
        </p:spPr>
        <p:txBody>
          <a:bodyPr wrap="square">
            <a:spAutoFit/>
          </a:bodyPr>
          <a:lstStyle/>
          <a:p>
            <a:pPr>
              <a:spcAft>
                <a:spcPts val="3000"/>
              </a:spcAft>
            </a:pPr>
            <a:r>
              <a:rPr lang="en-US" sz="2000" dirty="0"/>
              <a:t>NetWatch.Ai allows you to utilize itself or existing monitoring solutions as well as use NetWatch.Ai Api's in harmony with our ai bot. </a:t>
            </a:r>
          </a:p>
          <a:p>
            <a:pPr>
              <a:spcAft>
                <a:spcPts val="3000"/>
              </a:spcAft>
            </a:pPr>
            <a:r>
              <a:rPr lang="en-US" sz="2000" dirty="0"/>
              <a:t>This allows for a true single pane of glass top-down view of your environment. Laptops, Servers, Network Devices, </a:t>
            </a:r>
            <a:r>
              <a:rPr lang="en-US" sz="2000" dirty="0" err="1"/>
              <a:t>iOT</a:t>
            </a:r>
            <a:r>
              <a:rPr lang="en-US" sz="2000" dirty="0"/>
              <a:t> Devices, and Cloud Services all on one dashboard…. finally.</a:t>
            </a:r>
          </a:p>
        </p:txBody>
      </p:sp>
    </p:spTree>
    <p:extLst>
      <p:ext uri="{BB962C8B-B14F-4D97-AF65-F5344CB8AC3E}">
        <p14:creationId xmlns:p14="http://schemas.microsoft.com/office/powerpoint/2010/main" val="13361170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1942F7-8A4E-F17F-BF53-B65AD9F480E7}"/>
            </a:ext>
          </a:extLst>
        </p:cNvPr>
        <p:cNvGrpSpPr/>
        <p:nvPr/>
      </p:nvGrpSpPr>
      <p:grpSpPr>
        <a:xfrm>
          <a:off x="0" y="0"/>
          <a:ext cx="0" cy="0"/>
          <a:chOff x="0" y="0"/>
          <a:chExt cx="0" cy="0"/>
        </a:xfrm>
      </p:grpSpPr>
      <p:grpSp>
        <p:nvGrpSpPr>
          <p:cNvPr id="15" name="Group 14">
            <a:extLst>
              <a:ext uri="{FF2B5EF4-FFF2-40B4-BE49-F238E27FC236}">
                <a16:creationId xmlns:a16="http://schemas.microsoft.com/office/drawing/2014/main" id="{D04C9600-8C3E-460C-8979-B7C055604356}"/>
              </a:ext>
            </a:extLst>
          </p:cNvPr>
          <p:cNvGrpSpPr/>
          <p:nvPr/>
        </p:nvGrpSpPr>
        <p:grpSpPr>
          <a:xfrm>
            <a:off x="0" y="-1"/>
            <a:ext cx="12192000" cy="4800601"/>
            <a:chOff x="0" y="0"/>
            <a:chExt cx="12192000" cy="4800600"/>
          </a:xfrm>
        </p:grpSpPr>
        <p:pic>
          <p:nvPicPr>
            <p:cNvPr id="14" name="Picture 13">
              <a:extLst>
                <a:ext uri="{FF2B5EF4-FFF2-40B4-BE49-F238E27FC236}">
                  <a16:creationId xmlns:a16="http://schemas.microsoft.com/office/drawing/2014/main" id="{708064DC-D962-4B15-81A9-C7FAD626AE06}"/>
                </a:ext>
              </a:extLst>
            </p:cNvPr>
            <p:cNvPicPr>
              <a:picLocks noChangeAspect="1"/>
            </p:cNvPicPr>
            <p:nvPr/>
          </p:nvPicPr>
          <p:blipFill rotWithShape="1">
            <a:blip r:embed="rId2">
              <a:extLst>
                <a:ext uri="{28A0092B-C50C-407E-A947-70E740481C1C}">
                  <a14:useLocalDpi xmlns:a14="http://schemas.microsoft.com/office/drawing/2010/main" val="0"/>
                </a:ext>
              </a:extLst>
            </a:blip>
            <a:srcRect t="9897"/>
            <a:stretch/>
          </p:blipFill>
          <p:spPr>
            <a:xfrm flipH="1">
              <a:off x="0" y="0"/>
              <a:ext cx="12192000" cy="4800600"/>
            </a:xfrm>
            <a:prstGeom prst="rect">
              <a:avLst/>
            </a:prstGeom>
          </p:spPr>
        </p:pic>
        <p:pic>
          <p:nvPicPr>
            <p:cNvPr id="23" name="Picture 22">
              <a:extLst>
                <a:ext uri="{FF2B5EF4-FFF2-40B4-BE49-F238E27FC236}">
                  <a16:creationId xmlns:a16="http://schemas.microsoft.com/office/drawing/2014/main" id="{068E7808-676A-4C38-AB97-890531A75FC5}"/>
                </a:ext>
              </a:extLst>
            </p:cNvPr>
            <p:cNvPicPr>
              <a:picLocks noChangeAspect="1"/>
            </p:cNvPicPr>
            <p:nvPr/>
          </p:nvPicPr>
          <p:blipFill rotWithShape="1">
            <a:blip r:embed="rId2">
              <a:extLst>
                <a:ext uri="{28A0092B-C50C-407E-A947-70E740481C1C}">
                  <a14:useLocalDpi xmlns:a14="http://schemas.microsoft.com/office/drawing/2010/main" val="0"/>
                </a:ext>
              </a:extLst>
            </a:blip>
            <a:srcRect l="35977" t="29714" r="57283" b="51702"/>
            <a:stretch/>
          </p:blipFill>
          <p:spPr>
            <a:xfrm rot="21037689">
              <a:off x="6957390" y="1122018"/>
              <a:ext cx="821635" cy="990211"/>
            </a:xfrm>
            <a:prstGeom prst="rect">
              <a:avLst/>
            </a:prstGeom>
          </p:spPr>
        </p:pic>
      </p:grpSp>
      <p:grpSp>
        <p:nvGrpSpPr>
          <p:cNvPr id="22" name="Group 21">
            <a:extLst>
              <a:ext uri="{FF2B5EF4-FFF2-40B4-BE49-F238E27FC236}">
                <a16:creationId xmlns:a16="http://schemas.microsoft.com/office/drawing/2014/main" id="{B4B34466-70A3-404B-B086-75E91963FEB3}"/>
              </a:ext>
            </a:extLst>
          </p:cNvPr>
          <p:cNvGrpSpPr/>
          <p:nvPr/>
        </p:nvGrpSpPr>
        <p:grpSpPr>
          <a:xfrm>
            <a:off x="0" y="4800601"/>
            <a:ext cx="12192000" cy="2057400"/>
            <a:chOff x="0" y="4800600"/>
            <a:chExt cx="12192000" cy="2057399"/>
          </a:xfrm>
        </p:grpSpPr>
        <p:sp>
          <p:nvSpPr>
            <p:cNvPr id="11" name="Rectangle 10">
              <a:extLst>
                <a:ext uri="{FF2B5EF4-FFF2-40B4-BE49-F238E27FC236}">
                  <a16:creationId xmlns:a16="http://schemas.microsoft.com/office/drawing/2014/main" id="{B1AC49A8-3527-5F33-7880-9ED04E1E1BF4}"/>
                </a:ext>
              </a:extLst>
            </p:cNvPr>
            <p:cNvSpPr/>
            <p:nvPr/>
          </p:nvSpPr>
          <p:spPr>
            <a:xfrm>
              <a:off x="0" y="4800600"/>
              <a:ext cx="12192000" cy="2057399"/>
            </a:xfrm>
            <a:prstGeom prst="rect">
              <a:avLst/>
            </a:prstGeom>
            <a:solidFill>
              <a:schemeClr val="accent1"/>
            </a:solidFill>
            <a:ln w="12700" cap="flat" cmpd="sng" algn="ctr">
              <a:noFill/>
              <a:prstDash val="solid"/>
              <a:miter lim="800000"/>
            </a:ln>
            <a:effectLst/>
          </p:spPr>
          <p:txBody>
            <a:bodyPr rtlCol="0" anchor="ctr"/>
            <a:lstStyle/>
            <a:p>
              <a:pPr marL="0" marR="0" lvl="0" indent="0" algn="ctr" defTabSz="457189" eaLnBrk="1" fontAlgn="auto" latinLnBrk="0" hangingPunct="1">
                <a:lnSpc>
                  <a:spcPct val="100000"/>
                </a:lnSpc>
                <a:spcBef>
                  <a:spcPts val="0"/>
                </a:spcBef>
                <a:spcAft>
                  <a:spcPts val="0"/>
                </a:spcAft>
                <a:buClrTx/>
                <a:buSzTx/>
                <a:buFontTx/>
                <a:buNone/>
                <a:tabLst/>
                <a:defRPr/>
              </a:pPr>
              <a:endParaRPr kumimoji="0" lang="en-US" sz="1013" b="0" i="0" u="none" strike="noStrike" kern="0" cap="none" spc="0" normalizeH="0" baseline="0" noProof="0">
                <a:ln>
                  <a:noFill/>
                </a:ln>
                <a:solidFill>
                  <a:prstClr val="white"/>
                </a:solidFill>
                <a:effectLst/>
                <a:uLnTx/>
                <a:uFillTx/>
                <a:latin typeface="Poppins"/>
                <a:ea typeface="+mn-ea"/>
                <a:cs typeface="+mn-cs"/>
              </a:endParaRPr>
            </a:p>
          </p:txBody>
        </p:sp>
        <p:sp>
          <p:nvSpPr>
            <p:cNvPr id="2" name="TextBox 1">
              <a:extLst>
                <a:ext uri="{FF2B5EF4-FFF2-40B4-BE49-F238E27FC236}">
                  <a16:creationId xmlns:a16="http://schemas.microsoft.com/office/drawing/2014/main" id="{0DE7ECFB-2580-2CBD-690C-F91CBBB67884}"/>
                </a:ext>
              </a:extLst>
            </p:cNvPr>
            <p:cNvSpPr txBox="1"/>
            <p:nvPr/>
          </p:nvSpPr>
          <p:spPr>
            <a:xfrm>
              <a:off x="372120" y="6122434"/>
              <a:ext cx="2733935" cy="369332"/>
            </a:xfrm>
            <a:prstGeom prst="rect">
              <a:avLst/>
            </a:prstGeom>
            <a:noFill/>
          </p:spPr>
          <p:txBody>
            <a:bodyPr wrap="square">
              <a:spAutoFit/>
            </a:bodyPr>
            <a:lstStyle/>
            <a:p>
              <a:r>
                <a:rPr lang="en-US" dirty="0" err="1">
                  <a:solidFill>
                    <a:schemeClr val="bg1"/>
                  </a:solidFill>
                  <a:hlinkClick r:id="rId3">
                    <a:extLst>
                      <a:ext uri="{A12FA001-AC4F-418D-AE19-62706E023703}">
                        <ahyp:hlinkClr xmlns:ahyp="http://schemas.microsoft.com/office/drawing/2018/hyperlinkcolor" val="tx"/>
                      </a:ext>
                    </a:extLst>
                  </a:hlinkClick>
                </a:rPr>
                <a:t>Sales@NetWatch.Ai</a:t>
              </a:r>
              <a:endParaRPr lang="en-US" dirty="0">
                <a:solidFill>
                  <a:schemeClr val="bg1"/>
                </a:solidFill>
              </a:endParaRPr>
            </a:p>
          </p:txBody>
        </p:sp>
        <p:grpSp>
          <p:nvGrpSpPr>
            <p:cNvPr id="6" name="Group 5">
              <a:extLst>
                <a:ext uri="{FF2B5EF4-FFF2-40B4-BE49-F238E27FC236}">
                  <a16:creationId xmlns:a16="http://schemas.microsoft.com/office/drawing/2014/main" id="{ED53CBEC-FADE-3BDE-3DA4-86D9E1662962}"/>
                </a:ext>
              </a:extLst>
            </p:cNvPr>
            <p:cNvGrpSpPr/>
            <p:nvPr/>
          </p:nvGrpSpPr>
          <p:grpSpPr>
            <a:xfrm>
              <a:off x="9255983" y="6107045"/>
              <a:ext cx="2724185" cy="400110"/>
              <a:chOff x="3059980" y="6107045"/>
              <a:chExt cx="2724185" cy="400110"/>
            </a:xfrm>
          </p:grpSpPr>
          <p:pic>
            <p:nvPicPr>
              <p:cNvPr id="4" name="Graphic 3">
                <a:extLst>
                  <a:ext uri="{FF2B5EF4-FFF2-40B4-BE49-F238E27FC236}">
                    <a16:creationId xmlns:a16="http://schemas.microsoft.com/office/drawing/2014/main" id="{4D7462BB-A817-E0B9-3D04-C200AF6939C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059980" y="6158247"/>
                <a:ext cx="301925" cy="301925"/>
              </a:xfrm>
              <a:prstGeom prst="rect">
                <a:avLst/>
              </a:prstGeom>
            </p:spPr>
          </p:pic>
          <p:sp>
            <p:nvSpPr>
              <p:cNvPr id="5" name="TextBox 4">
                <a:extLst>
                  <a:ext uri="{FF2B5EF4-FFF2-40B4-BE49-F238E27FC236}">
                    <a16:creationId xmlns:a16="http://schemas.microsoft.com/office/drawing/2014/main" id="{503CEF50-B21F-1AC3-9E21-94C4B742F803}"/>
                  </a:ext>
                </a:extLst>
              </p:cNvPr>
              <p:cNvSpPr txBox="1"/>
              <p:nvPr/>
            </p:nvSpPr>
            <p:spPr>
              <a:xfrm>
                <a:off x="3410547" y="6107045"/>
                <a:ext cx="2373618" cy="400110"/>
              </a:xfrm>
              <a:prstGeom prst="rect">
                <a:avLst/>
              </a:prstGeom>
              <a:noFill/>
            </p:spPr>
            <p:txBody>
              <a:bodyPr wrap="square">
                <a:spAutoFit/>
              </a:bodyPr>
              <a:lstStyle/>
              <a:p>
                <a:r>
                  <a:rPr lang="en-US" dirty="0">
                    <a:solidFill>
                      <a:schemeClr val="bg1"/>
                    </a:solidFill>
                    <a:hlinkClick r:id="rId6">
                      <a:extLst>
                        <a:ext uri="{A12FA001-AC4F-418D-AE19-62706E023703}">
                          <ahyp:hlinkClr xmlns:ahyp="http://schemas.microsoft.com/office/drawing/2018/hyperlinkcolor" val="tx"/>
                        </a:ext>
                      </a:extLst>
                    </a:hlinkClick>
                  </a:rPr>
                  <a:t>NetWatch</a:t>
                </a:r>
                <a:r>
                  <a:rPr lang="en-US" sz="2000" dirty="0">
                    <a:solidFill>
                      <a:schemeClr val="bg1"/>
                    </a:solidFill>
                    <a:hlinkClick r:id="rId6">
                      <a:extLst>
                        <a:ext uri="{A12FA001-AC4F-418D-AE19-62706E023703}">
                          <ahyp:hlinkClr xmlns:ahyp="http://schemas.microsoft.com/office/drawing/2018/hyperlinkcolor" val="tx"/>
                        </a:ext>
                      </a:extLst>
                    </a:hlinkClick>
                  </a:rPr>
                  <a:t>.Ai</a:t>
                </a:r>
                <a:endParaRPr lang="en-US" sz="2000" dirty="0">
                  <a:solidFill>
                    <a:schemeClr val="bg1"/>
                  </a:solidFill>
                </a:endParaRPr>
              </a:p>
            </p:txBody>
          </p:sp>
        </p:grpSp>
      </p:grpSp>
      <p:cxnSp>
        <p:nvCxnSpPr>
          <p:cNvPr id="3" name="Straight Connector 2">
            <a:extLst>
              <a:ext uri="{FF2B5EF4-FFF2-40B4-BE49-F238E27FC236}">
                <a16:creationId xmlns:a16="http://schemas.microsoft.com/office/drawing/2014/main" id="{84FB8C53-9C80-D052-1F57-12352EFE56C4}"/>
              </a:ext>
            </a:extLst>
          </p:cNvPr>
          <p:cNvCxnSpPr>
            <a:cxnSpLocks/>
          </p:cNvCxnSpPr>
          <p:nvPr/>
        </p:nvCxnSpPr>
        <p:spPr>
          <a:xfrm>
            <a:off x="0" y="688322"/>
            <a:ext cx="121920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9" name="Picture 18" descr="A blue and black text&#10;&#10;Description automatically generated">
            <a:extLst>
              <a:ext uri="{FF2B5EF4-FFF2-40B4-BE49-F238E27FC236}">
                <a16:creationId xmlns:a16="http://schemas.microsoft.com/office/drawing/2014/main" id="{AC6A3C37-38A4-6CA5-91CD-6DF5DFC899D5}"/>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429270" y="204233"/>
            <a:ext cx="1466742" cy="277332"/>
          </a:xfrm>
          <a:prstGeom prst="rect">
            <a:avLst/>
          </a:prstGeom>
        </p:spPr>
      </p:pic>
      <p:sp>
        <p:nvSpPr>
          <p:cNvPr id="7" name="TextBox 6">
            <a:extLst>
              <a:ext uri="{FF2B5EF4-FFF2-40B4-BE49-F238E27FC236}">
                <a16:creationId xmlns:a16="http://schemas.microsoft.com/office/drawing/2014/main" id="{308D6DBA-871C-047B-3FA2-112C60B0CBE0}"/>
              </a:ext>
            </a:extLst>
          </p:cNvPr>
          <p:cNvSpPr txBox="1"/>
          <p:nvPr/>
        </p:nvSpPr>
        <p:spPr>
          <a:xfrm>
            <a:off x="372120" y="2678838"/>
            <a:ext cx="3991797" cy="1754326"/>
          </a:xfrm>
          <a:prstGeom prst="rect">
            <a:avLst/>
          </a:prstGeom>
          <a:noFill/>
        </p:spPr>
        <p:txBody>
          <a:bodyPr wrap="square" rtlCol="0">
            <a:spAutoFit/>
          </a:bodyPr>
          <a:lstStyle/>
          <a:p>
            <a:pPr defTabSz="457189"/>
            <a:r>
              <a:rPr lang="en-US" sz="3600" b="1" dirty="0">
                <a:solidFill>
                  <a:schemeClr val="bg1"/>
                </a:solidFill>
                <a:latin typeface="+mj-lt"/>
              </a:rPr>
              <a:t>WOULD YOU LIKE A PROOF OF VALUE?</a:t>
            </a:r>
          </a:p>
        </p:txBody>
      </p:sp>
    </p:spTree>
    <p:extLst>
      <p:ext uri="{BB962C8B-B14F-4D97-AF65-F5344CB8AC3E}">
        <p14:creationId xmlns:p14="http://schemas.microsoft.com/office/powerpoint/2010/main" val="133278834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theme/theme1.xml><?xml version="1.0" encoding="utf-8"?>
<a:theme xmlns:a="http://schemas.openxmlformats.org/drawingml/2006/main" name="Office Theme">
  <a:themeElements>
    <a:clrScheme name="Custom 11">
      <a:dk1>
        <a:sysClr val="windowText" lastClr="000000"/>
      </a:dk1>
      <a:lt1>
        <a:sysClr val="window" lastClr="FFFFFF"/>
      </a:lt1>
      <a:dk2>
        <a:srgbClr val="44546A"/>
      </a:dk2>
      <a:lt2>
        <a:srgbClr val="E7E6E6"/>
      </a:lt2>
      <a:accent1>
        <a:srgbClr val="026CE2"/>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57">
      <a:majorFont>
        <a:latin typeface="Montserrat"/>
        <a:ea typeface=""/>
        <a:cs typeface=""/>
      </a:majorFont>
      <a:minorFont>
        <a:latin typeface="Poppi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1900</TotalTime>
  <Words>1728</Words>
  <Application>Microsoft Office PowerPoint</Application>
  <PresentationFormat>Widescreen</PresentationFormat>
  <Paragraphs>139</Paragraphs>
  <Slides>15</Slides>
  <Notes>1</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Aptos</vt:lpstr>
      <vt:lpstr>Arial</vt:lpstr>
      <vt:lpstr>Calibri</vt:lpstr>
      <vt:lpstr>Montserrat</vt:lpstr>
      <vt:lpstr>Montserrat SemiBold</vt:lpstr>
      <vt:lpstr>Poppins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infinity</dc:creator>
  <cp:lastModifiedBy>Stephen Franklin</cp:lastModifiedBy>
  <cp:revision>228</cp:revision>
  <dcterms:created xsi:type="dcterms:W3CDTF">2025-03-11T00:09:45Z</dcterms:created>
  <dcterms:modified xsi:type="dcterms:W3CDTF">2026-05-01T18:24:34Z</dcterms:modified>
</cp:coreProperties>
</file>